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258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Ónodi-Szűcs Gyula" initials="dG" lastIdx="1" clrIdx="0">
    <p:extLst>
      <p:ext uri="{19B8F6BF-5375-455C-9EA6-DF929625EA0E}">
        <p15:presenceInfo xmlns:p15="http://schemas.microsoft.com/office/powerpoint/2012/main" userId="S-1-5-21-3769461705-3073137570-2650395420-1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71130" autoAdjust="0"/>
  </p:normalViewPr>
  <p:slideViewPr>
    <p:cSldViewPr snapToObjects="1">
      <p:cViewPr varScale="1">
        <p:scale>
          <a:sx n="62" d="100"/>
          <a:sy n="62" d="100"/>
        </p:scale>
        <p:origin x="20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2EC3C-AD89-485E-A82B-0FB66EFBECC4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67BB-AF5F-44E6-945D-FD661EF213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31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Széchenyi Programiroda Nonprofit Kft. 2011-es megalapítása óta egyre bővülő portfólióval látja el közfeladatait, és teljesíti a magyar fejlesztéspolitikai intézményrendszer egyes nemzetközi kötelezettségeit.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Országos irodahálózatunk szakértő munkatársai magas szintű, 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térítésmentes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hiteles információkat nyújtanak az érdeklődőknek, pályázóknak, valamint helyi elérhetőségük által hozzájárulnak ahhoz, hogy a fejlesztéspolitikai források elérjék a leginkább fejlesztendő térségeket.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86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b="1" dirty="0" smtClean="0"/>
              <a:t>Közcélú intézmény vagyunk!</a:t>
            </a:r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2014–2020 programozási időszakban: támogatást igénylők és a </a:t>
            </a:r>
            <a:r>
              <a:rPr lang="hu-HU" u="sng" dirty="0" smtClean="0"/>
              <a:t>kedvezményezettek segítése</a:t>
            </a:r>
            <a:r>
              <a:rPr lang="hu-HU" dirty="0" smtClean="0"/>
              <a:t>, </a:t>
            </a:r>
            <a:r>
              <a:rPr lang="hu-HU" u="sng" dirty="0" smtClean="0"/>
              <a:t>kapacitásának fejlesztése</a:t>
            </a:r>
            <a:r>
              <a:rPr lang="hu-HU" dirty="0" smtClean="0"/>
              <a:t>, valamint a </a:t>
            </a:r>
            <a:r>
              <a:rPr lang="hu-HU" u="sng" dirty="0" smtClean="0"/>
              <a:t>projektfelügyeleti rendszer működtetése </a:t>
            </a:r>
            <a:r>
              <a:rPr lang="hu-HU" dirty="0" smtClean="0"/>
              <a:t>a projektek tervezése és megvalósítása során 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13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közvetlen, napi szintű, proaktív kapcsolatban állunk ügyfeleinkkel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határon átívelő térségfejlesztési programok és nagy nemzetközi együttműködések végrehajtásában is szerepet vállalunk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közcélú intézményként itthoni és külföldi tapasztalatainkat Magyarország fejlődése érdekében hasznosítjuk a Kormány elképzeléseivel összhangban</a:t>
            </a:r>
            <a:endParaRPr lang="hu-H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DD551-C48C-45DE-93B9-439077924C4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közvetlen, napi szintű, proaktív kapcsolatban állunk ügyfeleinkkel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határon átívelő térségfejlesztési programok és nagy nemzetközi együttműködések végrehajtásában is szerepet vállalunk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közcélú intézményként itthoni és külföldi tapasztalatainkat Magyarország fejlődése érdekében hasznosítjuk a Kormány elképzeléseivel összhangban</a:t>
            </a:r>
            <a:endParaRPr lang="hu-HU" b="1" dirty="0" smtClean="0"/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DD551-C48C-45DE-93B9-439077924C4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 smtClean="0"/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közvetlen, napi szintű, proaktív kapcsolatban állunk ügyfeleinkkel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határon átívelő térségfejlesztési programok és nagy nemzetközi együttműködések végrehajtásában is szerepet vállalunk</a:t>
            </a:r>
          </a:p>
          <a:p>
            <a:pPr marL="171450" indent="-171450">
              <a:buFontTx/>
              <a:buChar char="-"/>
            </a:pP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közcélú intézményként itthoni és külföldi tapasztalatainkat Magyarország fejlődése érdekében hasznosítjuk a Kormány elképzeléseivel összhangban</a:t>
            </a:r>
            <a:endParaRPr lang="hu-HU" b="1" dirty="0" smtClean="0"/>
          </a:p>
          <a:p>
            <a:endParaRPr lang="hu-HU" dirty="0" smtClean="0"/>
          </a:p>
          <a:p>
            <a:r>
              <a:rPr lang="hu-HU" i="1" dirty="0" err="1" smtClean="0"/>
              <a:t>Workshop</a:t>
            </a:r>
            <a:r>
              <a:rPr lang="hu-HU" i="1" dirty="0" smtClean="0"/>
              <a:t>: 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adott szakterület iránt érdeklődő emberek találkozója, melynek célja, hogy közös munkával valami hozzanak létre az adott témában</a:t>
            </a: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DD551-C48C-45DE-93B9-439077924C4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30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Tájékoztatás </a:t>
            </a:r>
            <a:r>
              <a:rPr lang="hu-HU" dirty="0" smtClean="0"/>
              <a:t>- pályázók számának növelése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Tanácsadás </a:t>
            </a:r>
            <a:r>
              <a:rPr lang="hu-HU" dirty="0" smtClean="0"/>
              <a:t>– megvalósítás alatt álló projektek</a:t>
            </a:r>
            <a:r>
              <a:rPr lang="hu-HU" baseline="0" dirty="0" smtClean="0"/>
              <a:t> támogatása: TK benyújtás, változásbejelentés, </a:t>
            </a:r>
            <a:r>
              <a:rPr lang="hu-HU" sz="1200" dirty="0" smtClean="0"/>
              <a:t>szerződésmódosítás, elszámolás, beszámoló, fenntartási jelentés, </a:t>
            </a:r>
            <a:r>
              <a:rPr lang="hu-HU" sz="1200" b="0" dirty="0" smtClean="0"/>
              <a:t>helyszíni ellenőrzésre való felkészítés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Projektfelügyeleti feladatok </a:t>
            </a:r>
            <a:r>
              <a:rPr lang="hu-HU" dirty="0" smtClean="0"/>
              <a:t>– késésben lévő projektek Irányító Hatóságoktól kapott feladatok (jellemzően a ciklus második felében)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Fórumok, konferenciák, képzés </a:t>
            </a:r>
            <a:r>
              <a:rPr lang="hu-HU" dirty="0" smtClean="0"/>
              <a:t>– pályázati lehetőségekről, projektmegvalósításról, gyakorlati </a:t>
            </a:r>
            <a:r>
              <a:rPr lang="hu-HU" dirty="0" err="1" smtClean="0"/>
              <a:t>tudnivalókró</a:t>
            </a:r>
            <a:endParaRPr lang="hu-HU" sz="1200" b="1" dirty="0" smtClean="0"/>
          </a:p>
          <a:p>
            <a:endParaRPr lang="hu-HU" b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DD551-C48C-45DE-93B9-439077924C4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pi.hu/#iroda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6097" y="1056020"/>
            <a:ext cx="7632848" cy="2520280"/>
          </a:xfrm>
        </p:spPr>
        <p:txBody>
          <a:bodyPr/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Széchenyi </a:t>
            </a:r>
            <a:r>
              <a:rPr lang="hu-HU" sz="3200" dirty="0"/>
              <a:t>Programiroda Nonprofit Kft.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14" y="3768049"/>
            <a:ext cx="4106685" cy="288049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084168" y="607293"/>
            <a:ext cx="221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prstClr val="white"/>
                </a:solidFill>
              </a:rPr>
              <a:t>KÖFOP-3.3.3-15-2016-00001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3" y="522243"/>
            <a:ext cx="1656184" cy="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/>
          <a:lstStyle/>
          <a:p>
            <a:pPr algn="ctr"/>
            <a:r>
              <a:rPr lang="hu-HU" dirty="0" smtClean="0"/>
              <a:t>Irodáink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8280"/>
            <a:ext cx="8073087" cy="5175056"/>
          </a:xfrm>
        </p:spPr>
      </p:pic>
    </p:spTree>
    <p:extLst>
      <p:ext uri="{BB962C8B-B14F-4D97-AF65-F5344CB8AC3E}">
        <p14:creationId xmlns:p14="http://schemas.microsoft.com/office/powerpoint/2010/main" val="24527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936104"/>
          </a:xfrm>
        </p:spPr>
        <p:txBody>
          <a:bodyPr/>
          <a:lstStyle/>
          <a:p>
            <a:pPr algn="ctr"/>
            <a:r>
              <a:rPr lang="hu-HU" dirty="0" smtClean="0"/>
              <a:t>Kedvezményezettek segítése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/>
              <a:t>A Programiroda a települések, vállalkozások, civil szervezetek </a:t>
            </a:r>
            <a:r>
              <a:rPr lang="hu-HU" sz="3600" b="1" dirty="0" smtClean="0"/>
              <a:t>szolgálatában</a:t>
            </a:r>
          </a:p>
          <a:p>
            <a:pPr marL="0" indent="0" algn="ctr">
              <a:buNone/>
            </a:pPr>
            <a:endParaRPr lang="hu-HU" b="1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70234"/>
            <a:ext cx="5040559" cy="12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/>
          <a:lstStyle/>
          <a:p>
            <a:pPr algn="ctr"/>
            <a:r>
              <a:rPr lang="hu-HU" dirty="0" smtClean="0"/>
              <a:t>KONFERENCIÁK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4667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NAPI MUNKA\Képzések. fórumok, előadások, rendezvények\Képek képzés\Konferencia, fórum, workshop\2017_04_12_15_30_DAR_Bacs-Kiskun_Melykut_4_Ke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14" y="1542961"/>
            <a:ext cx="2880320" cy="19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NAPI MUNKA\Képzések. fórumok, előadások, rendezvények\Képek képzés\Konferencia, fórum, workshop\2018_02_13_13_45_DAR_Bacs-Kiskun_Kecskemet_4_Kep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96" y="1556951"/>
            <a:ext cx="3465479" cy="45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NAPI MUNKA\Képzések. fórumok, előadások, rendezvények\Képek képzés\Konferencia, fórum, workshop\2018_03_12_14_45_DAR_Bacs-Kiskun_Baja_Ke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" y="1412775"/>
            <a:ext cx="4663300" cy="24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NAPI MUNKA\Képzések. fórumok, előadások, rendezvények\Képek képzés\Konferencia, fórum, workshop\20180413_101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" y="3933056"/>
            <a:ext cx="4663300" cy="26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/>
          <a:lstStyle/>
          <a:p>
            <a:pPr algn="ctr"/>
            <a:r>
              <a:rPr lang="hu-HU" dirty="0" smtClean="0"/>
              <a:t>FÓRUMOK</a:t>
            </a:r>
            <a:endParaRPr lang="hu-HU" dirty="0"/>
          </a:p>
        </p:txBody>
      </p:sp>
      <p:pic>
        <p:nvPicPr>
          <p:cNvPr id="2050" name="Picture 2" descr="C:\NAPI MUNKA\Képzések. fórumok, előadások, rendezvények\Képek képzés\Konferencia, fórum, workshop\2017_05_24_9_30_DAR_Bacs-Kiskun_Baja_4_Kep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12775"/>
            <a:ext cx="3988320" cy="5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936104"/>
          </a:xfrm>
        </p:spPr>
        <p:txBody>
          <a:bodyPr/>
          <a:lstStyle/>
          <a:p>
            <a:pPr algn="ctr"/>
            <a:r>
              <a:rPr lang="hu-HU" dirty="0" smtClean="0"/>
              <a:t>WORKSHOPOK</a:t>
            </a:r>
            <a:endParaRPr lang="hu-HU" dirty="0"/>
          </a:p>
        </p:txBody>
      </p:sp>
      <p:pic>
        <p:nvPicPr>
          <p:cNvPr id="3074" name="Picture 2" descr="C:\NAPI MUNKA\Képzések. fórumok, előadások, rendezvények\Képek képzés\Konferencia, fórum, workshop\30831170_1949300568436781_647099088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7" y="1415128"/>
            <a:ext cx="3909298" cy="29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NAPI MUNKA\Képzések. fórumok, előadások, rendezvények\Képek képzés\Konferencia, fórum, workshop\IMG_4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2" y="1412776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NAPI MUNKA\Képzések. fórumok, előadások, rendezvények\Képek képzés\Konferencia, fórum, workshop\received_1021571668981545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95" y="4426858"/>
            <a:ext cx="4139505" cy="23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936104"/>
          </a:xfrm>
        </p:spPr>
        <p:txBody>
          <a:bodyPr/>
          <a:lstStyle/>
          <a:p>
            <a:pPr algn="ctr"/>
            <a:r>
              <a:rPr lang="hu-HU" dirty="0" smtClean="0"/>
              <a:t>További tevékenységeink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endParaRPr lang="hu-HU" sz="1600" dirty="0" smtClean="0"/>
          </a:p>
          <a:p>
            <a:pPr algn="just"/>
            <a:r>
              <a:rPr lang="hu-HU" sz="1600" dirty="0" smtClean="0"/>
              <a:t>FOGADÓNAPOK, KONFERENCIÁK, FÓRUMOK, WORKSHOPOK 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dirty="0"/>
              <a:t>TÁMOGATÓ </a:t>
            </a:r>
            <a:r>
              <a:rPr lang="hu-HU" sz="1600" dirty="0" smtClean="0"/>
              <a:t>SZOLGÁLTATÁS:</a:t>
            </a:r>
          </a:p>
          <a:p>
            <a:pPr algn="just"/>
            <a:endParaRPr lang="hu-HU" sz="1600" dirty="0" smtClean="0"/>
          </a:p>
          <a:p>
            <a:pPr lvl="1" algn="just"/>
            <a:r>
              <a:rPr lang="hu-HU" sz="1600" dirty="0" smtClean="0"/>
              <a:t>Tájékoztatás és Tanácsadás</a:t>
            </a:r>
          </a:p>
          <a:p>
            <a:pPr lvl="1" algn="just"/>
            <a:endParaRPr lang="hu-HU" sz="1600" dirty="0" smtClean="0"/>
          </a:p>
          <a:p>
            <a:pPr lvl="1" algn="just"/>
            <a:r>
              <a:rPr lang="hu-HU" sz="1600" dirty="0" smtClean="0"/>
              <a:t>Irodánkban vagy Külső helyszínen</a:t>
            </a:r>
          </a:p>
          <a:p>
            <a:pPr lvl="1" algn="just"/>
            <a:endParaRPr lang="hu-HU" sz="1600" dirty="0" smtClean="0"/>
          </a:p>
          <a:p>
            <a:pPr marL="457200" lvl="1" indent="0" algn="just">
              <a:buNone/>
            </a:pPr>
            <a:endParaRPr lang="hu-HU" sz="1600" dirty="0"/>
          </a:p>
          <a:p>
            <a:pPr marL="457200" lvl="1" indent="0" algn="just">
              <a:buNone/>
            </a:pPr>
            <a:r>
              <a:rPr lang="hu-HU" sz="1600" b="1" i="1" dirty="0" smtClean="0"/>
              <a:t>A segítség házhoz jön!</a:t>
            </a:r>
          </a:p>
          <a:p>
            <a:pPr marL="457200" lvl="1" indent="0" algn="just">
              <a:buNone/>
            </a:pPr>
            <a:endParaRPr lang="hu-HU" sz="1600" b="1" i="1" dirty="0"/>
          </a:p>
          <a:p>
            <a:pPr marL="457200" lvl="1" indent="0" algn="just">
              <a:buNone/>
            </a:pPr>
            <a:r>
              <a:rPr lang="hu-HU" sz="1600" b="1" dirty="0"/>
              <a:t>Elérhetőség: </a:t>
            </a:r>
            <a:r>
              <a:rPr lang="hu-HU" sz="1600" dirty="0">
                <a:hlinkClick r:id="rId3"/>
              </a:rPr>
              <a:t>https://www.szpi.hu/#irodak</a:t>
            </a:r>
            <a:endParaRPr lang="hu-HU" sz="1600" b="1" dirty="0"/>
          </a:p>
          <a:p>
            <a:pPr marL="457200" lvl="1" indent="0" algn="just">
              <a:buNone/>
            </a:pPr>
            <a:endParaRPr lang="hu-HU" sz="1600" b="1" i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62" y="2492896"/>
            <a:ext cx="44704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920880" cy="4392488"/>
          </a:xfrm>
        </p:spPr>
        <p:txBody>
          <a:bodyPr/>
          <a:lstStyle/>
          <a:p>
            <a:r>
              <a:rPr lang="hu-HU" dirty="0" err="1" smtClean="0"/>
              <a:t>KÖSZÖNJük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FIGYELMET!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b="0" cap="none" dirty="0" smtClean="0"/>
              <a:t/>
            </a:r>
            <a:br>
              <a:rPr lang="hu-HU" sz="2000" b="0" cap="none" dirty="0" smtClean="0"/>
            </a:br>
            <a:r>
              <a:rPr lang="hu-HU" sz="2000" b="0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Név: Ónodi-Szűcs Gyula</a:t>
            </a: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e-mail: </a:t>
            </a:r>
            <a:r>
              <a:rPr lang="hu-HU" sz="2000" b="0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onodi-szucs.gyula@szpi.hu</a:t>
            </a: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telefon: </a:t>
            </a:r>
            <a:r>
              <a:rPr lang="hu-HU" sz="2000" b="0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+3620/310-8894</a:t>
            </a: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hu-HU" sz="2000" b="0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www.szpi.hu</a:t>
            </a:r>
            <a: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hu-HU" sz="2000" b="0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hu-HU" sz="2000" b="0" cap="none" smtClean="0"/>
              <a:t/>
            </a:r>
            <a:br>
              <a:rPr lang="hu-HU" sz="2000" b="0" cap="none" smtClean="0"/>
            </a:br>
            <a:r>
              <a:rPr lang="hu-HU" sz="2000" b="0" cap="none" smtClean="0"/>
              <a:t>Szeged</a:t>
            </a:r>
            <a:r>
              <a:rPr lang="hu-HU" sz="2000" b="0" cap="none" smtClean="0"/>
              <a:t>, </a:t>
            </a:r>
            <a:r>
              <a:rPr lang="hu-HU" sz="2000" b="0" cap="none" dirty="0" smtClean="0"/>
              <a:t>2020.06.03.</a:t>
            </a:r>
            <a:endParaRPr lang="hu-HU" sz="8800" b="0" cap="none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44" y="3769872"/>
            <a:ext cx="4106685" cy="288049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084168" y="607293"/>
            <a:ext cx="221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prstClr val="white"/>
                </a:solidFill>
              </a:rPr>
              <a:t>KÖFOP-3.3.3-15-2016-00001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3316"/>
            <a:ext cx="1656184" cy="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373</Words>
  <Application>Microsoft Office PowerPoint</Application>
  <PresentationFormat>Diavetítés a képernyőre (4:3 oldalarány)</PresentationFormat>
  <Paragraphs>64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 Széchenyi Programiroda Nonprofit Kft.    </vt:lpstr>
      <vt:lpstr>Irodáink</vt:lpstr>
      <vt:lpstr>Kedvezményezettek segítése</vt:lpstr>
      <vt:lpstr>KONFERENCIÁK</vt:lpstr>
      <vt:lpstr>FÓRUMOK</vt:lpstr>
      <vt:lpstr>WORKSHOPOK</vt:lpstr>
      <vt:lpstr>További tevékenységeink</vt:lpstr>
      <vt:lpstr>KÖSZÖNJük  A FIGYELMET!   Név: Ónodi-Szűcs Gyula e-mail: onodi-szucs.gyula@szpi.hu telefon: +3620/310-8894 www.szpi.hu  Szeged, 2020.06.03.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Fülöp Melinda</dc:creator>
  <cp:lastModifiedBy>dr.Ónodi-Szűcs Gyula</cp:lastModifiedBy>
  <cp:revision>332</cp:revision>
  <cp:lastPrinted>2020-01-17T08:07:56Z</cp:lastPrinted>
  <dcterms:created xsi:type="dcterms:W3CDTF">2014-03-03T11:13:53Z</dcterms:created>
  <dcterms:modified xsi:type="dcterms:W3CDTF">2020-06-02T05:50:41Z</dcterms:modified>
</cp:coreProperties>
</file>