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61" r:id="rId2"/>
    <p:sldId id="348" r:id="rId3"/>
    <p:sldId id="312" r:id="rId4"/>
    <p:sldId id="363" r:id="rId5"/>
    <p:sldId id="316" r:id="rId6"/>
    <p:sldId id="315" r:id="rId7"/>
    <p:sldId id="313" r:id="rId8"/>
    <p:sldId id="314" r:id="rId9"/>
    <p:sldId id="319" r:id="rId10"/>
    <p:sldId id="339" r:id="rId11"/>
    <p:sldId id="335" r:id="rId12"/>
    <p:sldId id="336" r:id="rId13"/>
    <p:sldId id="364" r:id="rId14"/>
    <p:sldId id="365" r:id="rId15"/>
    <p:sldId id="323" r:id="rId16"/>
    <p:sldId id="330" r:id="rId17"/>
    <p:sldId id="331" r:id="rId18"/>
    <p:sldId id="360" r:id="rId19"/>
    <p:sldId id="354" r:id="rId20"/>
    <p:sldId id="368" r:id="rId21"/>
    <p:sldId id="369" r:id="rId22"/>
    <p:sldId id="332" r:id="rId23"/>
    <p:sldId id="366" r:id="rId24"/>
    <p:sldId id="367" r:id="rId25"/>
    <p:sldId id="308" r:id="rId26"/>
    <p:sldId id="338" r:id="rId27"/>
    <p:sldId id="303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DC3"/>
    <a:srgbClr val="A12332"/>
    <a:srgbClr val="CC3300"/>
    <a:srgbClr val="99CCFF"/>
    <a:srgbClr val="232835"/>
    <a:srgbClr val="D4F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(null)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(null)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(null)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(null)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4432"/>
            <a:ext cx="12192000" cy="1483567"/>
          </a:xfrm>
          <a:prstGeom prst="rect">
            <a:avLst/>
          </a:prstGeom>
        </p:spPr>
      </p:pic>
      <p:sp>
        <p:nvSpPr>
          <p:cNvPr id="21" name="Szöveg helye 20"/>
          <p:cNvSpPr>
            <a:spLocks noGrp="1"/>
          </p:cNvSpPr>
          <p:nvPr>
            <p:ph type="body" sz="quarter" idx="10" hasCustomPrompt="1"/>
          </p:nvPr>
        </p:nvSpPr>
        <p:spPr>
          <a:xfrm>
            <a:off x="562616" y="5608805"/>
            <a:ext cx="5133975" cy="419100"/>
          </a:xfrm>
        </p:spPr>
        <p:txBody>
          <a:bodyPr>
            <a:noAutofit/>
          </a:bodyPr>
          <a:lstStyle>
            <a:lvl1pPr marL="0" indent="0" rtl="0">
              <a:lnSpc>
                <a:spcPct val="70000"/>
              </a:lnSpc>
              <a:buNone/>
              <a:defRPr sz="50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rtl="0">
              <a:lnSpc>
                <a:spcPct val="70000"/>
              </a:lnSpc>
            </a:pPr>
            <a:r>
              <a:rPr lang="hu-HU" dirty="0"/>
              <a:t>CÍM</a:t>
            </a:r>
          </a:p>
        </p:txBody>
      </p:sp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562616" y="6258027"/>
            <a:ext cx="5143500" cy="571500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sp>
        <p:nvSpPr>
          <p:cNvPr id="36" name="Szöveg helye 35"/>
          <p:cNvSpPr>
            <a:spLocks noGrp="1"/>
          </p:cNvSpPr>
          <p:nvPr>
            <p:ph type="body" sz="quarter" idx="12" hasCustomPrompt="1"/>
          </p:nvPr>
        </p:nvSpPr>
        <p:spPr>
          <a:xfrm>
            <a:off x="6485886" y="5730913"/>
            <a:ext cx="1990725" cy="24497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Név</a:t>
            </a:r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3" hasCustomPrompt="1"/>
          </p:nvPr>
        </p:nvSpPr>
        <p:spPr>
          <a:xfrm>
            <a:off x="6485886" y="6409273"/>
            <a:ext cx="1971675" cy="23812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1600" b="1" i="0" dirty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lvl="0" indent="0">
              <a:buNone/>
            </a:pPr>
            <a:r>
              <a:rPr lang="hu-HU" dirty="0"/>
              <a:t>Dátum</a:t>
            </a:r>
          </a:p>
        </p:txBody>
      </p:sp>
      <p:pic>
        <p:nvPicPr>
          <p:cNvPr id="39" name="Kép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61" y="5727918"/>
            <a:ext cx="726118" cy="907968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quarter" idx="16" hasCustomPrompt="1"/>
          </p:nvPr>
        </p:nvSpPr>
        <p:spPr>
          <a:xfrm>
            <a:off x="6485886" y="6059268"/>
            <a:ext cx="1971675" cy="25951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1600" b="1" i="0" dirty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lvl="0" indent="0">
              <a:buNone/>
            </a:pPr>
            <a:r>
              <a:rPr lang="hu-HU" dirty="0"/>
              <a:t>Rendezvény</a:t>
            </a:r>
          </a:p>
        </p:txBody>
      </p:sp>
      <p:pic>
        <p:nvPicPr>
          <p:cNvPr id="6" name="Kép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58" y="5608805"/>
            <a:ext cx="189083" cy="10602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508" y="5639312"/>
            <a:ext cx="196465" cy="11016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FDACCA6-B90E-3D4B-B039-6DF8225675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51" y="5065458"/>
            <a:ext cx="3270231" cy="23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717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04F0A68-F5C1-5E48-8E50-303C7D388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950563" y="5402453"/>
            <a:ext cx="5143500" cy="57150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pic>
        <p:nvPicPr>
          <p:cNvPr id="39" name="Kép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13" y="5270400"/>
            <a:ext cx="726118" cy="907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0" y="5197810"/>
            <a:ext cx="189083" cy="10602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35" y="5197810"/>
            <a:ext cx="196465" cy="11016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FDACCA6-B90E-3D4B-B039-6DF8225675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03" y="4607940"/>
            <a:ext cx="3270231" cy="2329897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B52ADB-3E6A-2049-BE8C-3E42E61BFBE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4973" y="513461"/>
            <a:ext cx="5083175" cy="3671887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651671FD-F356-084D-8CCD-232158F492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6535" y="513461"/>
            <a:ext cx="5097463" cy="3671887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88675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bg>
      <p:bgPr>
        <a:blipFill dpi="0" rotWithShape="1">
          <a:blip r:embed="rId2">
            <a:lum/>
          </a:blip>
          <a:srcRect/>
          <a:stretch>
            <a:fillRect t="-19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F47618D-2DA0-8349-B778-4C99070C220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" y="4794070"/>
            <a:ext cx="12191998" cy="2077891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7" y="5280024"/>
            <a:ext cx="206678" cy="11588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0667" y="5280024"/>
            <a:ext cx="206678" cy="11588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4A2C8BA-CACF-1344-B925-80037CA0D0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73" y="5408839"/>
            <a:ext cx="726118" cy="90796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C6FEEDE-D6C4-D64E-8AC6-D335B9D8A8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18" y="4725240"/>
            <a:ext cx="3270231" cy="232989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4CF0826-DB0B-4D43-BD31-B3CD890974C7}"/>
              </a:ext>
            </a:extLst>
          </p:cNvPr>
          <p:cNvSpPr txBox="1"/>
          <p:nvPr userDrawn="1"/>
        </p:nvSpPr>
        <p:spPr>
          <a:xfrm>
            <a:off x="2776996" y="2282325"/>
            <a:ext cx="6278787" cy="830997"/>
          </a:xfrm>
          <a:prstGeom prst="rect">
            <a:avLst/>
          </a:prstGeom>
          <a:noFill/>
          <a:effectLst>
            <a:outerShdw blurRad="190500" dist="38100" dir="10800000" algn="r" rotWithShape="0">
              <a:prstClr val="black">
                <a:alpha val="4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0" i="1" dirty="0">
                <a:solidFill>
                  <a:schemeClr val="bg1"/>
                </a:solidFill>
                <a:latin typeface="Myriad Pro Light" panose="020B0403030403020204" pitchFamily="34" charset="0"/>
              </a:rPr>
              <a:t>Köszönjük a figyelmet!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B391066-060D-8C47-B7D8-C5718A91E42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16" y="5102689"/>
            <a:ext cx="2734339" cy="14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59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_you">
    <p:bg>
      <p:bgPr>
        <a:blipFill dpi="0" rotWithShape="1">
          <a:blip r:embed="rId2">
            <a:lum/>
          </a:blip>
          <a:srcRect/>
          <a:stretch>
            <a:fillRect t="-19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F47618D-2DA0-8349-B778-4C99070C220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6404"/>
            <a:ext cx="12191998" cy="202159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3" y="5280024"/>
            <a:ext cx="206678" cy="11588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09879" y="5280024"/>
            <a:ext cx="206678" cy="11588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4A2C8BA-CACF-1344-B925-80037CA0D0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73" y="5408839"/>
            <a:ext cx="726118" cy="90796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C6FEEDE-D6C4-D64E-8AC6-D335B9D8A8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18" y="4725240"/>
            <a:ext cx="3270231" cy="232989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4CF0826-DB0B-4D43-BD31-B3CD890974C7}"/>
              </a:ext>
            </a:extLst>
          </p:cNvPr>
          <p:cNvSpPr txBox="1"/>
          <p:nvPr userDrawn="1"/>
        </p:nvSpPr>
        <p:spPr>
          <a:xfrm>
            <a:off x="2773819" y="2150844"/>
            <a:ext cx="6278787" cy="646331"/>
          </a:xfrm>
          <a:prstGeom prst="rect">
            <a:avLst/>
          </a:prstGeom>
          <a:noFill/>
          <a:effectLst>
            <a:outerShdw blurRad="190500" dist="38100" dir="10800000" algn="r" rotWithShape="0">
              <a:prstClr val="black">
                <a:alpha val="4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b="0" i="1" dirty="0">
                <a:solidFill>
                  <a:schemeClr val="bg1"/>
                </a:solidFill>
                <a:latin typeface="Myriad Pro Light" panose="020B0403030403020204" pitchFamily="34" charset="0"/>
              </a:rPr>
              <a:t>Köszönjük a figyelmet!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F49A103-63F4-9742-A4C9-1EC7F410F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9" t="-15397" b="-1"/>
          <a:stretch/>
        </p:blipFill>
        <p:spPr>
          <a:xfrm>
            <a:off x="4227060" y="4983830"/>
            <a:ext cx="2936415" cy="4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2621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l oldal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038003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304479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96066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80104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192913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25402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68308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 oldali elrendezé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6032" cy="6858000"/>
          </a:xfrm>
          <a:prstGeom prst="rect">
            <a:avLst/>
          </a:prstGeom>
        </p:spPr>
      </p:pic>
      <p:sp>
        <p:nvSpPr>
          <p:cNvPr id="21" name="Szöveg helye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5" y="1657349"/>
            <a:ext cx="3286125" cy="8879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rtl="0">
              <a:lnSpc>
                <a:spcPct val="70000"/>
              </a:lnSpc>
            </a:pPr>
            <a:r>
              <a:rPr lang="hu-HU" dirty="0"/>
              <a:t>CÍM 2 SORBAN</a:t>
            </a:r>
          </a:p>
        </p:txBody>
      </p:sp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2590799"/>
            <a:ext cx="3286125" cy="88582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hu-HU" dirty="0"/>
              <a:t>Alcím 2 sorban</a:t>
            </a:r>
          </a:p>
        </p:txBody>
      </p:sp>
      <p:pic>
        <p:nvPicPr>
          <p:cNvPr id="16" name="Kép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675" y="1170675"/>
            <a:ext cx="3362325" cy="19315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4016"/>
            <a:ext cx="3362325" cy="193155"/>
          </a:xfrm>
          <a:prstGeom prst="rect">
            <a:avLst/>
          </a:prstGeom>
        </p:spPr>
      </p:pic>
      <p:sp>
        <p:nvSpPr>
          <p:cNvPr id="13" name="Szöveg helye 35">
            <a:extLst>
              <a:ext uri="{FF2B5EF4-FFF2-40B4-BE49-F238E27FC236}">
                <a16:creationId xmlns:a16="http://schemas.microsoft.com/office/drawing/2014/main" id="{F175D9D5-724B-EB40-AA7F-DF8E11AF3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8625" y="497545"/>
            <a:ext cx="1990725" cy="24497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Név</a:t>
            </a:r>
          </a:p>
        </p:txBody>
      </p:sp>
      <p:sp>
        <p:nvSpPr>
          <p:cNvPr id="14" name="Szöveg helye 37">
            <a:extLst>
              <a:ext uri="{FF2B5EF4-FFF2-40B4-BE49-F238E27FC236}">
                <a16:creationId xmlns:a16="http://schemas.microsoft.com/office/drawing/2014/main" id="{AA598312-9110-214A-8DEB-763914EBD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23" y="4112569"/>
            <a:ext cx="1971675" cy="23812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1600" b="1" i="0" dirty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lvl="0" indent="0">
              <a:buNone/>
            </a:pPr>
            <a:r>
              <a:rPr lang="hu-HU" dirty="0"/>
              <a:t>Dátum</a:t>
            </a:r>
          </a:p>
        </p:txBody>
      </p:sp>
      <p:sp>
        <p:nvSpPr>
          <p:cNvPr id="15" name="Szöveg helye 3">
            <a:extLst>
              <a:ext uri="{FF2B5EF4-FFF2-40B4-BE49-F238E27FC236}">
                <a16:creationId xmlns:a16="http://schemas.microsoft.com/office/drawing/2014/main" id="{678EE0D3-1CD9-D84B-9104-6528D13855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4" y="822462"/>
            <a:ext cx="1971675" cy="25951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1600" b="1" i="0" dirty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lvl="0" indent="0">
              <a:buNone/>
            </a:pPr>
            <a:r>
              <a:rPr lang="hu-HU" dirty="0"/>
              <a:t>Rendezvény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A5A116C-9100-AC4B-81D0-B1561137D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5446800"/>
            <a:ext cx="726118" cy="90796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CCBEDD3-DA39-2A4D-8D41-E3632C13B4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0" y="4788962"/>
            <a:ext cx="3270231" cy="23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4271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06775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53584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34965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 oldali elrendezé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59F1F0E6-5F3E-494C-8ED7-086538FDD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02"/>
          <a:stretch/>
        </p:blipFill>
        <p:spPr>
          <a:xfrm flipV="1">
            <a:off x="0" y="0"/>
            <a:ext cx="7344202" cy="6858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3827B5C-EDB3-934E-8AB9-7346AB794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066032" cy="6858000"/>
          </a:xfrm>
          <a:prstGeom prst="rect">
            <a:avLst/>
          </a:prstGeom>
          <a:effectLst/>
        </p:spPr>
      </p:pic>
      <p:sp>
        <p:nvSpPr>
          <p:cNvPr id="21" name="Szöveg helye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5" y="647699"/>
            <a:ext cx="3286125" cy="62858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3600" b="1" i="0" dirty="0" smtClean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fontAlgn="auto">
              <a:lnSpc>
                <a:spcPct val="70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hu-HU" dirty="0"/>
              <a:t>Cím</a:t>
            </a:r>
          </a:p>
        </p:txBody>
      </p:sp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1276285"/>
            <a:ext cx="3286125" cy="119068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2400" b="0" i="0" dirty="0" smtClean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marL="0" marR="0" lvl="0" indent="0" fontAlgn="auto">
              <a:lnSpc>
                <a:spcPct val="70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hu-HU" dirty="0"/>
              <a:t>Alcím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4" hasCustomPrompt="1"/>
          </p:nvPr>
        </p:nvSpPr>
        <p:spPr>
          <a:xfrm>
            <a:off x="4339693" y="647700"/>
            <a:ext cx="2660650" cy="4886325"/>
          </a:xfrm>
        </p:spPr>
        <p:txBody>
          <a:bodyPr>
            <a:normAutofit/>
          </a:bodyPr>
          <a:lstStyle>
            <a:lvl1pPr marL="457200" indent="-457200">
              <a:buClr>
                <a:srgbClr val="A12332"/>
              </a:buClr>
              <a:buSzPct val="100000"/>
              <a:buFont typeface="Arial Narrow" panose="020B0606020202030204" pitchFamily="34" charset="0"/>
              <a:buChar char="●"/>
              <a:defRPr sz="1800" b="0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hu-HU" dirty="0"/>
              <a:t>Felsorolás</a:t>
            </a:r>
            <a:br>
              <a:rPr lang="hu-HU" dirty="0"/>
            </a:br>
            <a:r>
              <a:rPr lang="hu-HU" dirty="0"/>
              <a:t>2. sor</a:t>
            </a:r>
          </a:p>
          <a:p>
            <a:pPr lvl="0"/>
            <a:r>
              <a:rPr lang="hu-HU" dirty="0"/>
              <a:t>Felsorolás 02</a:t>
            </a:r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785746"/>
            <a:ext cx="3362325" cy="19315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D3FB4EE-BCCF-3B4B-BCBF-8A4A54275C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5446800"/>
            <a:ext cx="726118" cy="90796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724AA5C-F465-0049-844C-CC29D8F66A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0" y="4788000"/>
            <a:ext cx="3270231" cy="2329897"/>
          </a:xfrm>
          <a:prstGeom prst="rect">
            <a:avLst/>
          </a:prstGeom>
        </p:spPr>
      </p:pic>
      <p:sp>
        <p:nvSpPr>
          <p:cNvPr id="38" name="Szöveg helye 37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3143185"/>
            <a:ext cx="3267075" cy="88087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1800" b="0" i="0" dirty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marL="0" marR="0" lvl="0" indent="0" fontAlgn="auto">
              <a:lnSpc>
                <a:spcPct val="70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hu-HU" dirty="0"/>
              <a:t>Szöveg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3027B1-E6B1-0149-83DD-7CFAE2C5793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24763" y="647700"/>
            <a:ext cx="4100512" cy="48863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67471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zat_vila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 userDrawn="1"/>
        </p:nvSpPr>
        <p:spPr>
          <a:xfrm>
            <a:off x="3834492" y="0"/>
            <a:ext cx="8357508" cy="693147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6032" cy="6858000"/>
          </a:xfrm>
          <a:prstGeom prst="rect">
            <a:avLst/>
          </a:prstGeom>
        </p:spPr>
      </p:pic>
      <p:sp>
        <p:nvSpPr>
          <p:cNvPr id="21" name="Szöveg helye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5" y="647699"/>
            <a:ext cx="3286125" cy="6285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rtl="0">
              <a:lnSpc>
                <a:spcPct val="70000"/>
              </a:lnSpc>
            </a:pPr>
            <a:r>
              <a:rPr lang="hu-HU" dirty="0"/>
              <a:t>Cím</a:t>
            </a:r>
          </a:p>
        </p:txBody>
      </p:sp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1276285"/>
            <a:ext cx="3286125" cy="119068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2400" b="0" i="0" dirty="0" smtClean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marL="0" marR="0" lvl="0" indent="0" fontAlgn="auto">
              <a:lnSpc>
                <a:spcPct val="70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hu-HU" dirty="0"/>
              <a:t>Alcím</a:t>
            </a:r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3143185"/>
            <a:ext cx="3267075" cy="88087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hu-HU" dirty="0"/>
              <a:t>Szöveg</a:t>
            </a:r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5067"/>
            <a:ext cx="3362325" cy="19315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991385C-35AD-8C43-B726-6B4467C28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5446800"/>
            <a:ext cx="726118" cy="90796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0D7D33D-0631-5445-9B6F-50516174A0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70" y="4763201"/>
            <a:ext cx="3270231" cy="2329897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8DCDC708-7CCB-3241-8014-AC5829E913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8813" y="647700"/>
            <a:ext cx="7300912" cy="516255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75297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2424"/>
            <a:ext cx="12192000" cy="1455576"/>
          </a:xfrm>
          <a:prstGeom prst="rect">
            <a:avLst/>
          </a:prstGeom>
        </p:spPr>
      </p:pic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979525" y="5879024"/>
            <a:ext cx="5143500" cy="57150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pic>
        <p:nvPicPr>
          <p:cNvPr id="39" name="Kép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844" y="5662286"/>
            <a:ext cx="726118" cy="907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1" y="5589696"/>
            <a:ext cx="189083" cy="10602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66" y="5589696"/>
            <a:ext cx="196465" cy="11016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FDACCA6-B90E-3D4B-B039-6DF8225675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34" y="4999826"/>
            <a:ext cx="3270231" cy="232989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583A6DF-1F16-E84B-8B7C-2BB813B1A0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131" y="483298"/>
            <a:ext cx="11091863" cy="3673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50361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788"/>
            <a:ext cx="12192000" cy="1558212"/>
          </a:xfrm>
          <a:prstGeom prst="rect">
            <a:avLst/>
          </a:prstGeom>
        </p:spPr>
      </p:pic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994004" y="5772888"/>
            <a:ext cx="5143500" cy="57150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pic>
        <p:nvPicPr>
          <p:cNvPr id="39" name="Kép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04" y="5604654"/>
            <a:ext cx="726118" cy="907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0" y="5577033"/>
            <a:ext cx="189083" cy="10602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26" y="5532064"/>
            <a:ext cx="196465" cy="11016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FDACCA6-B90E-3D4B-B039-6DF8225675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594" y="4942194"/>
            <a:ext cx="3270231" cy="2329897"/>
          </a:xfrm>
          <a:prstGeom prst="rect">
            <a:avLst/>
          </a:prstGeom>
        </p:spPr>
      </p:pic>
      <p:sp>
        <p:nvSpPr>
          <p:cNvPr id="8" name="Kép helye 7">
            <a:extLst>
              <a:ext uri="{FF2B5EF4-FFF2-40B4-BE49-F238E27FC236}">
                <a16:creationId xmlns:a16="http://schemas.microsoft.com/office/drawing/2014/main" id="{3EF2DDB2-220F-DC43-AEB5-82EDEFB940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535" y="484188"/>
            <a:ext cx="5083015" cy="3657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endParaRPr lang="hu-HU"/>
          </a:p>
        </p:txBody>
      </p:sp>
      <p:sp>
        <p:nvSpPr>
          <p:cNvPr id="13" name="Kép helye 7">
            <a:extLst>
              <a:ext uri="{FF2B5EF4-FFF2-40B4-BE49-F238E27FC236}">
                <a16:creationId xmlns:a16="http://schemas.microsoft.com/office/drawing/2014/main" id="{7CDF8291-35AB-E349-AC4B-14F0FCC5E4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4651" y="499174"/>
            <a:ext cx="5083015" cy="3657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39846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" y="5423147"/>
            <a:ext cx="12192000" cy="1453543"/>
          </a:xfrm>
          <a:prstGeom prst="rect">
            <a:avLst/>
          </a:prstGeom>
        </p:spPr>
      </p:pic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950563" y="5864167"/>
            <a:ext cx="5143500" cy="57150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pic>
        <p:nvPicPr>
          <p:cNvPr id="39" name="Kép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87" y="5724384"/>
            <a:ext cx="726118" cy="907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8" y="5619809"/>
            <a:ext cx="189083" cy="10602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35" y="5578417"/>
            <a:ext cx="196465" cy="11016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FDACCA6-B90E-3D4B-B039-6DF8225675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76" y="5013419"/>
            <a:ext cx="3270231" cy="2329897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B52ADB-3E6A-2049-BE8C-3E42E61BFBE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4973" y="513461"/>
            <a:ext cx="5083175" cy="3671887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651671FD-F356-084D-8CCD-232158F492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6535" y="513461"/>
            <a:ext cx="5097463" cy="3671887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Myriad Pro Light" panose="020B04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97727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zat_vila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 userDrawn="1"/>
        </p:nvSpPr>
        <p:spPr>
          <a:xfrm>
            <a:off x="3834492" y="1"/>
            <a:ext cx="8357508" cy="6858000"/>
          </a:xfrm>
          <a:prstGeom prst="rect">
            <a:avLst/>
          </a:prstGeom>
          <a:solidFill>
            <a:srgbClr val="A12332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6032" cy="6858000"/>
          </a:xfrm>
          <a:prstGeom prst="rect">
            <a:avLst/>
          </a:prstGeom>
        </p:spPr>
      </p:pic>
      <p:sp>
        <p:nvSpPr>
          <p:cNvPr id="21" name="Szöveg helye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5" y="647699"/>
            <a:ext cx="3286125" cy="6285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rtl="0">
              <a:lnSpc>
                <a:spcPct val="70000"/>
              </a:lnSpc>
            </a:pPr>
            <a:r>
              <a:rPr lang="hu-HU" dirty="0"/>
              <a:t>CÍM</a:t>
            </a:r>
          </a:p>
        </p:txBody>
      </p:sp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1276285"/>
            <a:ext cx="3286125" cy="119068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hu-HU" sz="2400" b="0" i="0" dirty="0" smtClean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marL="0" marR="0" lvl="0" indent="0" fontAlgn="auto">
              <a:lnSpc>
                <a:spcPct val="70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hu-HU" dirty="0"/>
              <a:t>Alcím</a:t>
            </a:r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3143185"/>
            <a:ext cx="3267075" cy="880876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hu-HU" dirty="0"/>
              <a:t>Szöveg</a:t>
            </a:r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5067"/>
            <a:ext cx="3362325" cy="19315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991385C-35AD-8C43-B726-6B4467C28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5446800"/>
            <a:ext cx="726118" cy="90796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0D7D33D-0631-5445-9B6F-50516174A0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70" y="4763201"/>
            <a:ext cx="3270231" cy="2329897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8DCDC708-7CCB-3241-8014-AC5829E913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8813" y="647700"/>
            <a:ext cx="7300912" cy="516255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152729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lul"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4191F087-B39F-0C4C-9774-E30C9E7F2B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  <p:sp>
        <p:nvSpPr>
          <p:cNvPr id="24" name="Szöveg helye 23"/>
          <p:cNvSpPr>
            <a:spLocks noGrp="1"/>
          </p:cNvSpPr>
          <p:nvPr>
            <p:ph type="body" sz="quarter" idx="11" hasCustomPrompt="1"/>
          </p:nvPr>
        </p:nvSpPr>
        <p:spPr>
          <a:xfrm>
            <a:off x="950563" y="5402453"/>
            <a:ext cx="5143500" cy="57150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</a:p>
        </p:txBody>
      </p:sp>
      <p:pic>
        <p:nvPicPr>
          <p:cNvPr id="39" name="Kép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13" y="5270400"/>
            <a:ext cx="726118" cy="907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0" y="5197810"/>
            <a:ext cx="189083" cy="10602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35" y="5197810"/>
            <a:ext cx="196465" cy="11016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FDACCA6-B90E-3D4B-B039-6DF8225675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03" y="4607940"/>
            <a:ext cx="3270231" cy="232989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583A6DF-1F16-E84B-8B7C-2BB813B1A0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131" y="483298"/>
            <a:ext cx="11091863" cy="3673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78649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4453C-38D5-40AE-A684-C2E6DC55583F}" type="datetimeFigureOut">
              <a:rPr lang="hu-HU" smtClean="0"/>
              <a:t>2020. 07. 08.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0DECC-557B-4DDE-BE8C-F2A6D6B5C4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28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kbconsulting.hu/aktualis-palyazato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kbconsulting.hu/konzultaciora-jelentkezes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hyperlink" Target="https://www.remix3d.com/details/G009SXQB40VW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36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>
            <a:extLst>
              <a:ext uri="{FF2B5EF4-FFF2-40B4-BE49-F238E27FC236}">
                <a16:creationId xmlns:a16="http://schemas.microsoft.com/office/drawing/2014/main" id="{29614D1D-08D4-774B-AE9A-9B26A4A20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5682343"/>
            <a:ext cx="6232850" cy="979714"/>
          </a:xfrm>
        </p:spPr>
        <p:txBody>
          <a:bodyPr/>
          <a:lstStyle/>
          <a:p>
            <a:pPr algn="ctr"/>
            <a:r>
              <a:rPr lang="hu-HU" sz="3000" cap="small" dirty="0"/>
              <a:t>Támogatási programok </a:t>
            </a:r>
          </a:p>
          <a:p>
            <a:pPr algn="ctr"/>
            <a:r>
              <a:rPr lang="hu-HU" sz="3000" cap="small" dirty="0"/>
              <a:t>2020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846972C-DEF2-FD46-B95F-58473F4E86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2913" y="5839697"/>
            <a:ext cx="1990725" cy="244975"/>
          </a:xfrm>
        </p:spPr>
        <p:txBody>
          <a:bodyPr/>
          <a:lstStyle/>
          <a:p>
            <a:r>
              <a:rPr lang="hu-HU" sz="1800" dirty="0"/>
              <a:t>Spendel Mónika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2DD0CD8E-B9AF-7244-9976-62FBEEEBE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2913" y="6177741"/>
            <a:ext cx="2139413" cy="238125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/>
              <a:t>2020.07.08</a:t>
            </a:r>
          </a:p>
          <a:p>
            <a:pPr marL="0" indent="0">
              <a:buNone/>
            </a:pPr>
            <a:endParaRPr lang="hu-HU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06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74091F3E-33F1-47CF-997C-4F450FE2E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2" y="3261308"/>
          <a:ext cx="11068799" cy="82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1015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16700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Eszközbeszerzés, IT, immateriális javak, online megjelenés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982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07886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- és kisvállalkozás, nem részesült korábban GINOP 1. prioritás pályázatában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52460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Várható 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nyár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GINOP-1.2.9-20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2270765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E1A9BB9-6DEE-414A-9B80-5A93E010B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89BC6DB1-0B9C-4AD1-962D-8D8F1C0580B0}"/>
              </a:ext>
            </a:extLst>
          </p:cNvPr>
          <p:cNvGraphicFramePr>
            <a:graphicFrameLocks noGrp="1"/>
          </p:cNvGraphicFramePr>
          <p:nvPr/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 – 10 millió forint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804FC906-4390-40B5-B1DD-0C2788928E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485A962-EC87-4F10-BB3F-43792CC7B0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3390477"/>
            <a:ext cx="734695" cy="6203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artalom helye 2">
            <a:extLst>
              <a:ext uri="{FF2B5EF4-FFF2-40B4-BE49-F238E27FC236}">
                <a16:creationId xmlns:a16="http://schemas.microsoft.com/office/drawing/2014/main" id="{F1C403A3-B034-42ED-B208-2FADE7D66FCB}"/>
              </a:ext>
            </a:extLst>
          </p:cNvPr>
          <p:cNvSpPr txBox="1">
            <a:spLocks/>
          </p:cNvSpPr>
          <p:nvPr/>
        </p:nvSpPr>
        <p:spPr>
          <a:xfrm>
            <a:off x="3576636" y="265732"/>
            <a:ext cx="6521093" cy="6198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SZVZ-ban működő </a:t>
            </a:r>
            <a:r>
              <a:rPr lang="hu-HU" sz="2400" b="1" dirty="0" err="1">
                <a:solidFill>
                  <a:srgbClr val="A12332"/>
                </a:solidFill>
              </a:rPr>
              <a:t>mikro</a:t>
            </a:r>
            <a:r>
              <a:rPr lang="hu-HU" sz="2400" b="1" dirty="0">
                <a:solidFill>
                  <a:srgbClr val="A12332"/>
                </a:solidFill>
              </a:rPr>
              <a:t>- és kisvállalkozások fejlesztésének támogatása</a:t>
            </a:r>
          </a:p>
        </p:txBody>
      </p:sp>
      <p:sp>
        <p:nvSpPr>
          <p:cNvPr id="23" name="Szöveg helye 1">
            <a:extLst>
              <a:ext uri="{FF2B5EF4-FFF2-40B4-BE49-F238E27FC236}">
                <a16:creationId xmlns:a16="http://schemas.microsoft.com/office/drawing/2014/main" id="{931C9140-7299-4D3E-A785-96FC48FDF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446350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366057"/>
              </p:ext>
            </p:extLst>
          </p:nvPr>
        </p:nvGraphicFramePr>
        <p:xfrm>
          <a:off x="561600" y="3819959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 (kezdő vállalkozások is!)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Konvergencia régiókban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Hitelprogram célja a KKV-k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technológiai korszerűsítése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, illetve a korszerű termék- és szolgáltatásfejlesztési képességének megteremtése, bővítésének támogatása, amelynek egyedi célkitűzése a finanszírozási forrásokhoz nem, vagy nem megfelelő mértékében hozzájutó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-, kis- és középvállalkozások fejlesztése. 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025666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Benyújtási időszak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da-DK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2018. szeptember 10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. - </a:t>
                      </a:r>
                      <a:r>
                        <a:rPr lang="da-DK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december 31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GINOP-8.3.5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3866920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B900785-AEAA-4A32-9CB0-5A4CE146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artalom helye 2">
            <a:extLst>
              <a:ext uri="{FF2B5EF4-FFF2-40B4-BE49-F238E27FC236}">
                <a16:creationId xmlns:a16="http://schemas.microsoft.com/office/drawing/2014/main" id="{300495E5-BDD1-4A03-A038-F722491CE82E}"/>
              </a:ext>
            </a:extLst>
          </p:cNvPr>
          <p:cNvSpPr txBox="1">
            <a:spLocks/>
          </p:cNvSpPr>
          <p:nvPr/>
        </p:nvSpPr>
        <p:spPr>
          <a:xfrm>
            <a:off x="3362031" y="240245"/>
            <a:ext cx="6521093" cy="646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KKV-k technológiai korszerűsítése célú Hitelprogram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„A” Hitelcél</a:t>
            </a:r>
          </a:p>
        </p:txBody>
      </p:sp>
      <p:sp>
        <p:nvSpPr>
          <p:cNvPr id="15" name="Szöveg helye 1">
            <a:extLst>
              <a:ext uri="{FF2B5EF4-FFF2-40B4-BE49-F238E27FC236}">
                <a16:creationId xmlns:a16="http://schemas.microsoft.com/office/drawing/2014/main" id="{73F0663F-E93C-4F8D-9B9D-36BE3B4973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2719420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847870"/>
              </p:ext>
            </p:extLst>
          </p:nvPr>
        </p:nvGraphicFramePr>
        <p:xfrm>
          <a:off x="575163" y="3708293"/>
          <a:ext cx="11068799" cy="1529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1 – 150 millió Ft (0%-os hitel), de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az utolsó lezárt év üzemi eredményének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tizenötszöröse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</a:endParaRP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Saját forrás: 5% / 10%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Rendelkezésre tartás: 3-12 hónap, Türelmi idő: 6 hónap, Futamidő: amortizáció alapján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947872"/>
              </p:ext>
            </p:extLst>
          </p:nvPr>
        </p:nvGraphicFramePr>
        <p:xfrm>
          <a:off x="575164" y="2218364"/>
          <a:ext cx="11068799" cy="1268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3827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Elszámolható költségek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856809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Új tárgyi eszköz és IT (meghatározott VTSZ lista alapján)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Immateriális javak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20%)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465178"/>
              </p:ext>
            </p:extLst>
          </p:nvPr>
        </p:nvGraphicFramePr>
        <p:xfrm>
          <a:off x="591518" y="1154746"/>
          <a:ext cx="11038881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8881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Kizáró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id="{B8A263E1-3C35-4B1D-A7D7-76466BC278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" y="1288731"/>
            <a:ext cx="554990" cy="5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2301918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8" y="3835525"/>
            <a:ext cx="810260" cy="554355"/>
          </a:xfrm>
          <a:prstGeom prst="rect">
            <a:avLst/>
          </a:prstGeom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id="{A69266F2-2875-4021-B634-AF3CB5AB27EE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D6C4555D-FC46-4922-A266-79083E910D2D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GINOP-8.3.5</a:t>
            </a:r>
            <a:endParaRPr lang="hu-HU" sz="2300" dirty="0">
              <a:solidFill>
                <a:schemeClr val="bg1"/>
              </a:solidFill>
            </a:endParaRPr>
          </a:p>
        </p:txBody>
      </p:sp>
      <p:sp>
        <p:nvSpPr>
          <p:cNvPr id="23" name="Tartalom helye 2">
            <a:extLst>
              <a:ext uri="{FF2B5EF4-FFF2-40B4-BE49-F238E27FC236}">
                <a16:creationId xmlns:a16="http://schemas.microsoft.com/office/drawing/2014/main" id="{F0F8E8BE-41D1-452C-8738-0A7EDFE35373}"/>
              </a:ext>
            </a:extLst>
          </p:cNvPr>
          <p:cNvSpPr txBox="1">
            <a:spLocks/>
          </p:cNvSpPr>
          <p:nvPr/>
        </p:nvSpPr>
        <p:spPr>
          <a:xfrm>
            <a:off x="3362031" y="240245"/>
            <a:ext cx="6521093" cy="646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KKV-k technológiai korszerűsítése célú Hitelprogram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„A” Hitelcél</a:t>
            </a:r>
          </a:p>
        </p:txBody>
      </p:sp>
      <p:sp>
        <p:nvSpPr>
          <p:cNvPr id="14" name="Szöveg helye 1">
            <a:extLst>
              <a:ext uri="{FF2B5EF4-FFF2-40B4-BE49-F238E27FC236}">
                <a16:creationId xmlns:a16="http://schemas.microsoft.com/office/drawing/2014/main" id="{7DD59D27-9AFD-42D3-92E5-0B88D040A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266633410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696366"/>
              </p:ext>
            </p:extLst>
          </p:nvPr>
        </p:nvGraphicFramePr>
        <p:xfrm>
          <a:off x="561600" y="3819959"/>
          <a:ext cx="11068799" cy="1190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779100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 (kezdő vállalkozások </a:t>
                      </a:r>
                      <a:r>
                        <a:rPr lang="hu-HU" sz="1800" b="1" u="sng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nem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!)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Konvergencia régiókban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67189"/>
              </p:ext>
            </p:extLst>
          </p:nvPr>
        </p:nvGraphicFramePr>
        <p:xfrm>
          <a:off x="575164" y="2218364"/>
          <a:ext cx="11068799" cy="1103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691854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Hitelprogram célja a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-, kis- és középvállalkozások likvid működésének zavartalan biztosításához szükséges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készlet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beszerzések, illetve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működési költségek finanszírozása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496140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Benyújtási határidő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da-DK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június 12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. -</a:t>
                      </a:r>
                      <a:r>
                        <a:rPr lang="da-DK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2020. december 31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GINOP-8.3.5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3866920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B900785-AEAA-4A32-9CB0-5A4CE146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artalom helye 2">
            <a:extLst>
              <a:ext uri="{FF2B5EF4-FFF2-40B4-BE49-F238E27FC236}">
                <a16:creationId xmlns:a16="http://schemas.microsoft.com/office/drawing/2014/main" id="{300495E5-BDD1-4A03-A038-F722491CE82E}"/>
              </a:ext>
            </a:extLst>
          </p:cNvPr>
          <p:cNvSpPr txBox="1">
            <a:spLocks/>
          </p:cNvSpPr>
          <p:nvPr/>
        </p:nvSpPr>
        <p:spPr>
          <a:xfrm>
            <a:off x="3362031" y="240245"/>
            <a:ext cx="6521093" cy="646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KKV-k technológiai korszerűsítése célú Hitelprogram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„B” Hitelcél</a:t>
            </a:r>
          </a:p>
        </p:txBody>
      </p:sp>
      <p:sp>
        <p:nvSpPr>
          <p:cNvPr id="15" name="Szöveg helye 1">
            <a:extLst>
              <a:ext uri="{FF2B5EF4-FFF2-40B4-BE49-F238E27FC236}">
                <a16:creationId xmlns:a16="http://schemas.microsoft.com/office/drawing/2014/main" id="{4317485B-BB22-42F3-9863-0FCE8A353F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4155567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22616"/>
              </p:ext>
            </p:extLst>
          </p:nvPr>
        </p:nvGraphicFramePr>
        <p:xfrm>
          <a:off x="575163" y="3816121"/>
          <a:ext cx="11068799" cy="1529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1 – 300 millió Ft (0%-os hitel), de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az utolsó 2 teljes lezárt üzleti év árbevétel átlagának 25%-a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Saját forrás: 0%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Rendelkezésre tartás: 12 hónap, Türelmi idő: 12 hónap, Futamidő: 60 hónap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663169"/>
              </p:ext>
            </p:extLst>
          </p:nvPr>
        </p:nvGraphicFramePr>
        <p:xfrm>
          <a:off x="575164" y="2455426"/>
          <a:ext cx="11068799" cy="123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40818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Elszámolható költségek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82530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Készlet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Működési költség (termelő vállalkozás esetében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50%, szolgáltató esetében akár 100%)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63596"/>
              </p:ext>
            </p:extLst>
          </p:nvPr>
        </p:nvGraphicFramePr>
        <p:xfrm>
          <a:off x="591518" y="1154746"/>
          <a:ext cx="11038881" cy="117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8881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Kizáró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555625" indent="-28575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kern="120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cs typeface="Times New Roman" panose="02020603050405020304" pitchFamily="18" charset="0"/>
                        </a:rPr>
                        <a:t>Nincs min 2 lezárt üzleti év</a:t>
                      </a:r>
                    </a:p>
                    <a:p>
                      <a:pPr marL="555625" indent="-28575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kern="120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Utolsó két lezárt üzleti évének üzemi eredménye negatív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id="{B8A263E1-3C35-4B1D-A7D7-76466BC278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" y="1288731"/>
            <a:ext cx="554990" cy="5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6" y="2551257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8" y="4040807"/>
            <a:ext cx="810260" cy="554355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011DA808-A80B-4215-97BD-477785E274FE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9C5E434-3D19-483E-BA49-9B0A7809C21C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GINOP-8.3.5</a:t>
            </a:r>
            <a:endParaRPr lang="hu-HU" sz="2300" dirty="0">
              <a:solidFill>
                <a:schemeClr val="bg1"/>
              </a:solidFill>
            </a:endParaRPr>
          </a:p>
        </p:txBody>
      </p:sp>
      <p:sp>
        <p:nvSpPr>
          <p:cNvPr id="22" name="Tartalom helye 2">
            <a:extLst>
              <a:ext uri="{FF2B5EF4-FFF2-40B4-BE49-F238E27FC236}">
                <a16:creationId xmlns:a16="http://schemas.microsoft.com/office/drawing/2014/main" id="{411D3804-1A1E-47E3-A28D-10FE8394972E}"/>
              </a:ext>
            </a:extLst>
          </p:cNvPr>
          <p:cNvSpPr txBox="1">
            <a:spLocks/>
          </p:cNvSpPr>
          <p:nvPr/>
        </p:nvSpPr>
        <p:spPr>
          <a:xfrm>
            <a:off x="3362031" y="240245"/>
            <a:ext cx="6521093" cy="646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KKV-k technológiai korszerűsítése célú Hitelprogram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„B” Hitelcél</a:t>
            </a:r>
          </a:p>
        </p:txBody>
      </p:sp>
      <p:sp>
        <p:nvSpPr>
          <p:cNvPr id="17" name="Szöveg helye 1">
            <a:extLst>
              <a:ext uri="{FF2B5EF4-FFF2-40B4-BE49-F238E27FC236}">
                <a16:creationId xmlns:a16="http://schemas.microsoft.com/office/drawing/2014/main" id="{E9F09554-F28B-4AC9-AB79-E611CB4CC6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3586682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74091F3E-33F1-47CF-997C-4F450FE2E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2" y="3261308"/>
          <a:ext cx="11068799" cy="82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1015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16700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Eszközbeszerzés, Építés és felújítás, K+F költségek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982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07886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KKV, csak feldolgozóipar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Várható 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Q3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Irinyi Terv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2270765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E1A9BB9-6DEE-414A-9B80-5A93E010B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89BC6DB1-0B9C-4AD1-962D-8D8F1C0580B0}"/>
              </a:ext>
            </a:extLst>
          </p:cNvPr>
          <p:cNvGraphicFramePr>
            <a:graphicFrameLocks noGrp="1"/>
          </p:cNvGraphicFramePr>
          <p:nvPr/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50 – 400 millió forint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804FC906-4390-40B5-B1DD-0C2788928E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485A962-EC87-4F10-BB3F-43792CC7B0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3390477"/>
            <a:ext cx="734695" cy="6203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zöveg helye 1">
            <a:extLst>
              <a:ext uri="{FF2B5EF4-FFF2-40B4-BE49-F238E27FC236}">
                <a16:creationId xmlns:a16="http://schemas.microsoft.com/office/drawing/2014/main" id="{6D356691-F6DB-4C66-8376-272EEDA74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284126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74091F3E-33F1-47CF-997C-4F450FE2E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581173" y="2235373"/>
          <a:ext cx="6099957" cy="82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957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1015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16700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Eszközbeszerzés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5" y="2218364"/>
          <a:ext cx="444387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387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982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07886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KKV, építőipari ágazat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Várható 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Q3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Építőipar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2270765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E1A9BB9-6DEE-414A-9B80-5A93E010B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89BC6DB1-0B9C-4AD1-962D-8D8F1C0580B0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3335126"/>
          <a:ext cx="11068799" cy="1529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Mikrovállalat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: 5 – 40 millió forint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Kis- és középvállalat: 25 – 400 millió forint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804FC906-4390-40B5-B1DD-0C2788928E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7" y="3529278"/>
            <a:ext cx="810260" cy="55435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485A962-EC87-4F10-BB3F-43792CC7B0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25" y="2339265"/>
            <a:ext cx="734695" cy="6203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zöveg helye 1">
            <a:extLst>
              <a:ext uri="{FF2B5EF4-FFF2-40B4-BE49-F238E27FC236}">
                <a16:creationId xmlns:a16="http://schemas.microsoft.com/office/drawing/2014/main" id="{EAF2C975-1C72-4B17-8280-16BC3B4CC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2028467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74091F3E-33F1-47CF-997C-4F450FE2E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2" y="3261308"/>
          <a:ext cx="11068799" cy="82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1015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16700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Eszközbeszerzés, Ingatlanfejlesztés, Képzések, Termelés optimalizálás, Szervezetfejlesztés, K+F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982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07886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Nagyvállalati integrátor és beszállítói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Várható 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Q3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Beszállítói Fejlesztés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2270765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E1A9BB9-6DEE-414A-9B80-5A93E010B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89BC6DB1-0B9C-4AD1-962D-8D8F1C0580B0}"/>
              </a:ext>
            </a:extLst>
          </p:cNvPr>
          <p:cNvGraphicFramePr>
            <a:graphicFrameLocks noGrp="1"/>
          </p:cNvGraphicFramePr>
          <p:nvPr/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 – 200 millió forint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tagonként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804FC906-4390-40B5-B1DD-0C2788928E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485A962-EC87-4F10-BB3F-43792CC7B0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3390477"/>
            <a:ext cx="734695" cy="6203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zöveg helye 1">
            <a:extLst>
              <a:ext uri="{FF2B5EF4-FFF2-40B4-BE49-F238E27FC236}">
                <a16:creationId xmlns:a16="http://schemas.microsoft.com/office/drawing/2014/main" id="{3D66BE56-231D-43BA-9EFB-C702A3677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414982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11380"/>
              </p:ext>
            </p:extLst>
          </p:nvPr>
        </p:nvGraphicFramePr>
        <p:xfrm>
          <a:off x="575164" y="3886060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Nagyvállalat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Szektor: feldolgozóipar, egészségügy, logisztikai (kivéve közúti fuvarozás) 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655707"/>
              </p:ext>
            </p:extLst>
          </p:nvPr>
        </p:nvGraphicFramePr>
        <p:xfrm>
          <a:off x="575164" y="2218364"/>
          <a:ext cx="11068799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4014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79537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veszélyhelyzet miatt bekövetkezett likviditási nehézségek és gazdasági visszaesés ellensúlyozására, a munkavállalói létszám fenntartása érdekében, a nagyvállalatok legalább 1.600.000 euró értékű beruházásainak támogatása.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482519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Benyújtási határidő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szeptember 30.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0" y="264912"/>
            <a:ext cx="5478539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69" y="314893"/>
            <a:ext cx="54785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Versenyképesség növelő támogatás II.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9" y="3981975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9397D49-BE05-4A26-9BF2-124B1D14D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4620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45925"/>
              </p:ext>
            </p:extLst>
          </p:nvPr>
        </p:nvGraphicFramePr>
        <p:xfrm>
          <a:off x="575163" y="3025226"/>
          <a:ext cx="11068799" cy="1529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Igényelhető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Beruházás nagysága: minimum 1.6 millió EUR, maximum összeg nincs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Támogatás maximum összege: a cég 2020.03.12. és 2020.08.31. közötti időszakban számított vesztesége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Támogatás intenzitása: egyedileg kerül meghatározásra,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50%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820739"/>
              </p:ext>
            </p:extLst>
          </p:nvPr>
        </p:nvGraphicFramePr>
        <p:xfrm>
          <a:off x="575164" y="1146311"/>
          <a:ext cx="11068799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Jogosultsági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2019. december 31-én nem minősült nehéz helyzetben levő vállalkozásnak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az árbevétele, vagy a megrendelési állományának értéke legalább 25%-kal visszaesett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bázislétszámát a beruházás befejezéséig, de legalább 2022. június 30-ig fenntartja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1240383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3" y="3164303"/>
            <a:ext cx="810260" cy="554355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B10E88E6-6E7D-44C7-8933-983EB0F17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01ED85C1-96E5-478F-A23A-98F4E1A592B3}"/>
              </a:ext>
            </a:extLst>
          </p:cNvPr>
          <p:cNvSpPr/>
          <p:nvPr/>
        </p:nvSpPr>
        <p:spPr>
          <a:xfrm>
            <a:off x="224170" y="264912"/>
            <a:ext cx="5478539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AC9348B-58CC-42AB-A407-A5A9D384B2CB}"/>
              </a:ext>
            </a:extLst>
          </p:cNvPr>
          <p:cNvSpPr txBox="1"/>
          <p:nvPr/>
        </p:nvSpPr>
        <p:spPr>
          <a:xfrm>
            <a:off x="224169" y="314893"/>
            <a:ext cx="54785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Versenyképesség növelő támogatás II.</a:t>
            </a:r>
            <a:endParaRPr lang="hu-HU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8931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61600" y="3819959"/>
          <a:ext cx="11068799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- vagy kisvállalkozás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 2 lezárt üzleti év, min 2 fő statisztikai létszám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Árbevétel – projektméret, saját tőke – támogatás, személyi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jell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. ráfordítás - bérköltség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- és kisvállalkozások innovációs tevékenységének ösztönzése piacorientált innovációs projektjeik támogatásával. A cél az, hogy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korábbi KFI támogatásban nem részesült KKV-k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kerüljenek támogatásra annak érdekében, hogy innovációt vezessenek be a vállalat mindennapi működésébe. 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4292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Benyújtási határidő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szeptember 28. / november 13.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KKV Start Innováció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3866920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7B099817-4660-4E3C-BF82-000DAF2BD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726" y="-307"/>
            <a:ext cx="2023103" cy="1984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938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3471600"/>
          <a:ext cx="11068799" cy="179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48962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1284979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Nagyvállalat vagy középvállalat, amely létszáma eléri a 150 főt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Feldolgozóipar, építőipar, raktározás és tárolási ágazat, kereskedelem (ha raktározásra, automatizálásra irányul)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 3 lezárt üzleti év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4014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79537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Az előirányzat célja a hazai tulajdonú nagyvállalkozások, és középvállalkozások minimum 100 millió Ft elszámolható összköltségű beruházásainak támogatása.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26663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Benyújtási határidő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szeptember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5125594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0" y="314893"/>
            <a:ext cx="51255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Nagyvállalati Beruházási Támogatás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9" y="3591023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9397D49-BE05-4A26-9BF2-124B1D14D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Szöveg helye 1">
            <a:extLst>
              <a:ext uri="{FF2B5EF4-FFF2-40B4-BE49-F238E27FC236}">
                <a16:creationId xmlns:a16="http://schemas.microsoft.com/office/drawing/2014/main" id="{2186205F-0FE4-48D7-A86B-6A0AC5515E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2789947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3" y="3025226"/>
          <a:ext cx="11068799" cy="2230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Igényelhető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beruházás összköltsége el kell hogy érje a 100 millió forintot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támogatás összegének nincs felső korlátja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Támogatási intenzitás: a megvalósítási helyszín függvényében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25/35/50%</a:t>
                      </a:r>
                    </a:p>
                    <a:p>
                      <a:pPr marL="533400" indent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None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A tényleges támogatási intenzitás egyedi elbírálás alapján kerül meghatározásra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Előleg igényelhető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1146311"/>
          <a:ext cx="11068799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Technológiai korszerűsítést eredményező új eszközök beszerzése, és az ahhoz kapcsolódó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Infrastruktúra fejlesztés (építés, átalakítás, bővítés)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Hardver, szoftver, know-how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1240383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3" y="3164303"/>
            <a:ext cx="810260" cy="554355"/>
          </a:xfrm>
          <a:prstGeom prst="rect">
            <a:avLst/>
          </a:prstGeom>
        </p:spPr>
      </p:pic>
      <p:sp>
        <p:nvSpPr>
          <p:cNvPr id="23" name="Téglalap 22">
            <a:extLst>
              <a:ext uri="{FF2B5EF4-FFF2-40B4-BE49-F238E27FC236}">
                <a16:creationId xmlns:a16="http://schemas.microsoft.com/office/drawing/2014/main" id="{C1C8275F-8D89-48A8-95EE-C34337661508}"/>
              </a:ext>
            </a:extLst>
          </p:cNvPr>
          <p:cNvSpPr/>
          <p:nvPr/>
        </p:nvSpPr>
        <p:spPr>
          <a:xfrm>
            <a:off x="224171" y="264912"/>
            <a:ext cx="5125594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E447CD68-FB26-4F2C-89B0-ECDCAB612572}"/>
              </a:ext>
            </a:extLst>
          </p:cNvPr>
          <p:cNvSpPr txBox="1"/>
          <p:nvPr/>
        </p:nvSpPr>
        <p:spPr>
          <a:xfrm>
            <a:off x="224170" y="314893"/>
            <a:ext cx="51255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Nagyvállalati Beruházási Támogatás</a:t>
            </a:r>
            <a:endParaRPr lang="hu-HU" sz="2300" dirty="0">
              <a:solidFill>
                <a:schemeClr val="bg1"/>
              </a:solidFill>
            </a:endParaRPr>
          </a:p>
        </p:txBody>
      </p:sp>
      <p:sp>
        <p:nvSpPr>
          <p:cNvPr id="11" name="Szöveg helye 1">
            <a:extLst>
              <a:ext uri="{FF2B5EF4-FFF2-40B4-BE49-F238E27FC236}">
                <a16:creationId xmlns:a16="http://schemas.microsoft.com/office/drawing/2014/main" id="{9473446F-DDE7-45EA-876A-BCD51E866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54" y="5879024"/>
            <a:ext cx="6792640" cy="571500"/>
          </a:xfrm>
        </p:spPr>
        <p:txBody>
          <a:bodyPr/>
          <a:lstStyle/>
          <a:p>
            <a:r>
              <a:rPr lang="hu-HU" dirty="0"/>
              <a:t>Eszközbeszerzés, infrastruktúra</a:t>
            </a:r>
          </a:p>
        </p:txBody>
      </p:sp>
    </p:spTree>
    <p:extLst>
      <p:ext uri="{BB962C8B-B14F-4D97-AF65-F5344CB8AC3E}">
        <p14:creationId xmlns:p14="http://schemas.microsoft.com/office/powerpoint/2010/main" val="35790915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2" y="3261308"/>
          <a:ext cx="11068799" cy="82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1015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16700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Eszközbeszerzés, építés és felújítás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769157"/>
              </p:ext>
            </p:extLst>
          </p:nvPr>
        </p:nvGraphicFramePr>
        <p:xfrm>
          <a:off x="575164" y="2218364"/>
          <a:ext cx="11068799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982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07886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 vagy nagyvállat, csak konvergencia régiókban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Benyújtási határidő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Folyamatos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Infrastrukturális pályázatok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0" y="264912"/>
            <a:ext cx="3941429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9414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Egyedi Kormánydöntés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2270765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E1A9BB9-6DEE-414A-9B80-5A93E010B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48" r="3823"/>
          <a:stretch/>
        </p:blipFill>
        <p:spPr>
          <a:xfrm>
            <a:off x="10266056" y="-79639"/>
            <a:ext cx="1734638" cy="174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89BC6DB1-0B9C-4AD1-962D-8D8F1C0580B0}"/>
              </a:ext>
            </a:extLst>
          </p:cNvPr>
          <p:cNvGraphicFramePr>
            <a:graphicFrameLocks noGrp="1"/>
          </p:cNvGraphicFramePr>
          <p:nvPr/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Minimum 5-10 millió euró projektméret, támogatás mértéke egyedi döntés alapján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804FC906-4390-40B5-B1DD-0C2788928EF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485A962-EC87-4F10-BB3F-43792CC7B0C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3390477"/>
            <a:ext cx="734695" cy="62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417355"/>
              </p:ext>
            </p:extLst>
          </p:nvPr>
        </p:nvGraphicFramePr>
        <p:xfrm>
          <a:off x="561600" y="3819959"/>
          <a:ext cx="11068799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 (KMR-en kívül)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 1 fő statisztikai állomány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Legalább 1 lezárt, teljes üzleti év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242587"/>
              </p:ext>
            </p:extLst>
          </p:nvPr>
        </p:nvGraphicFramePr>
        <p:xfrm>
          <a:off x="575164" y="2218364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Felhívás célja, hogy hozzájáruljon az épületek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energiatakarékosságának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és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energiahatékonyságának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javítására, valamint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megújuló energiaforrások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felhasználására irányuló beruházások megvalósításához vissza nem térítendő támogatás formájában.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23982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Benyújtási határidő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da-DK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20. szeptember 15.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Energetika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GINOP-4.1.4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3866920"/>
            <a:ext cx="767715" cy="60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artalom helye 2">
            <a:extLst>
              <a:ext uri="{FF2B5EF4-FFF2-40B4-BE49-F238E27FC236}">
                <a16:creationId xmlns:a16="http://schemas.microsoft.com/office/drawing/2014/main" id="{300495E5-BDD1-4A03-A038-F722491CE82E}"/>
              </a:ext>
            </a:extLst>
          </p:cNvPr>
          <p:cNvSpPr txBox="1">
            <a:spLocks/>
          </p:cNvSpPr>
          <p:nvPr/>
        </p:nvSpPr>
        <p:spPr>
          <a:xfrm>
            <a:off x="3446010" y="146935"/>
            <a:ext cx="7032271" cy="822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Megújuló energia használatát, energiahatékonyság növelését célzó épületenergetikai fejlesztések támogatása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CAE3AF48-AF1F-4C3B-9AD1-4A55E2993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10510759" y="-88959"/>
            <a:ext cx="1463040" cy="195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799999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7015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934383"/>
              </p:ext>
            </p:extLst>
          </p:nvPr>
        </p:nvGraphicFramePr>
        <p:xfrm>
          <a:off x="575163" y="4118846"/>
          <a:ext cx="11068799" cy="1179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3 – 100 millió Ft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 55%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8384"/>
              </p:ext>
            </p:extLst>
          </p:nvPr>
        </p:nvGraphicFramePr>
        <p:xfrm>
          <a:off x="575164" y="2218364"/>
          <a:ext cx="11068799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3827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Támogatható tevékenységek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856809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Megújuló energiafelhasználás növelését célzó tevékenységek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Energiahatékonyság javítására vonatkozó tevékenységek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Kiskapacitású napelemes rendszer telepítése, az épületek nyári hővédelmének javítása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858943"/>
              </p:ext>
            </p:extLst>
          </p:nvPr>
        </p:nvGraphicFramePr>
        <p:xfrm>
          <a:off x="591518" y="1154746"/>
          <a:ext cx="11038881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8881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Kizáró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55562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  <a:defRPr/>
                      </a:pPr>
                      <a:r>
                        <a:rPr lang="hu-HU" sz="1800" b="0" kern="120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Árbevétel (</a:t>
                      </a:r>
                      <a:r>
                        <a:rPr lang="hu-HU" sz="1800" b="0" kern="120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kern="120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projektméret), saját tőkéje negatív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Energetika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8A263E1-3C35-4B1D-A7D7-76466BC278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" y="1288731"/>
            <a:ext cx="554990" cy="5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2301918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8" y="4302056"/>
            <a:ext cx="810260" cy="554355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9B7CB5A4-A333-482E-A72C-5578588BA178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F2640-6B22-4C97-B783-6B6DC7D76FCD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GINOP-4.1.4</a:t>
            </a:r>
            <a:endParaRPr lang="hu-HU" sz="2300" dirty="0">
              <a:solidFill>
                <a:schemeClr val="bg1"/>
              </a:solidFill>
            </a:endParaRP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744CFCC8-BC19-4E9E-AB3D-90091D5CBCB9}"/>
              </a:ext>
            </a:extLst>
          </p:cNvPr>
          <p:cNvSpPr txBox="1">
            <a:spLocks/>
          </p:cNvSpPr>
          <p:nvPr/>
        </p:nvSpPr>
        <p:spPr>
          <a:xfrm>
            <a:off x="3446010" y="146935"/>
            <a:ext cx="7032271" cy="822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Megújuló energia használatát, energiahatékonyság növelését célzó épületenergetikai fejlesztések támogatása</a:t>
            </a:r>
          </a:p>
        </p:txBody>
      </p:sp>
    </p:spTree>
    <p:extLst>
      <p:ext uri="{BB962C8B-B14F-4D97-AF65-F5344CB8AC3E}">
        <p14:creationId xmlns:p14="http://schemas.microsoft.com/office/powerpoint/2010/main" val="223949235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C89FBDB-C774-4189-8613-24EEF3C5A722}"/>
              </a:ext>
            </a:extLst>
          </p:cNvPr>
          <p:cNvPicPr/>
          <p:nvPr/>
        </p:nvPicPr>
        <p:blipFill rotWithShape="1">
          <a:blip r:embed="rId2"/>
          <a:srcRect l="264" t="11758" r="1587" b="21895"/>
          <a:stretch/>
        </p:blipFill>
        <p:spPr bwMode="auto">
          <a:xfrm>
            <a:off x="0" y="-7957"/>
            <a:ext cx="12192000" cy="4635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E1E75AB7-A8D7-4499-8AD8-8FD761CF21D7}"/>
              </a:ext>
            </a:extLst>
          </p:cNvPr>
          <p:cNvSpPr/>
          <p:nvPr/>
        </p:nvSpPr>
        <p:spPr>
          <a:xfrm>
            <a:off x="-447040" y="3137056"/>
            <a:ext cx="13065760" cy="2210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Pályázati étlap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5267ED1-1824-4965-BC01-0F206EF099EA}"/>
              </a:ext>
            </a:extLst>
          </p:cNvPr>
          <p:cNvSpPr/>
          <p:nvPr/>
        </p:nvSpPr>
        <p:spPr>
          <a:xfrm>
            <a:off x="1918063" y="4043551"/>
            <a:ext cx="8355874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hu-HU" sz="3200" dirty="0">
                <a:hlinkClick r:id="rId3"/>
              </a:rPr>
              <a:t>https://mkbconsulting.hu/aktualis-palyazatok/</a:t>
            </a:r>
            <a:endParaRPr lang="hu-HU" sz="3200" dirty="0"/>
          </a:p>
          <a:p>
            <a:pPr algn="ctr">
              <a:spcAft>
                <a:spcPts val="300"/>
              </a:spcAft>
            </a:pPr>
            <a:r>
              <a:rPr lang="hu-HU" sz="3200" dirty="0">
                <a:hlinkClick r:id="rId4"/>
              </a:rPr>
              <a:t>https://mkbconsulting.hu/konzultaciora-jelentkezes/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09044317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Térhatású modell 24" descr="Gears">
                <a:extLst>
                  <a:ext uri="{FF2B5EF4-FFF2-40B4-BE49-F238E27FC236}">
                    <a16:creationId xmlns:a16="http://schemas.microsoft.com/office/drawing/2014/main" id="{E547E028-A628-41D7-A956-4880988941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50863" y="716899"/>
              <a:ext cx="2922786" cy="256100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22786" cy="2561009"/>
                    </a:xfrm>
                    <a:prstGeom prst="rect">
                      <a:avLst/>
                    </a:prstGeom>
                  </am3d:spPr>
                  <am3d:camera>
                    <am3d:pos x="0" y="0" z="60106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7604" d="1000000"/>
                    <am3d:preTrans dx="718081" dy="-13902428" dz="156387"/>
                    <am3d:scale>
                      <am3d:sx n="1000000" d="1000000"/>
                      <am3d:sy n="1000000" d="1000000"/>
                      <am3d:sz n="1000000" d="1000000"/>
                    </am3d:scale>
                    <am3d:rot ax="1230873" ay="1583931" az="566726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37986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Térhatású modell 24" descr="Gears">
                <a:extLst>
                  <a:ext uri="{FF2B5EF4-FFF2-40B4-BE49-F238E27FC236}">
                    <a16:creationId xmlns:a16="http://schemas.microsoft.com/office/drawing/2014/main" id="{E547E028-A628-41D7-A956-4880988941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0863" y="716899"/>
                <a:ext cx="2922786" cy="256100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églalap 9">
            <a:extLst>
              <a:ext uri="{FF2B5EF4-FFF2-40B4-BE49-F238E27FC236}">
                <a16:creationId xmlns:a16="http://schemas.microsoft.com/office/drawing/2014/main" id="{140DD53B-2D9E-4765-8CF7-4AB13149B8BA}"/>
              </a:ext>
            </a:extLst>
          </p:cNvPr>
          <p:cNvSpPr/>
          <p:nvPr/>
        </p:nvSpPr>
        <p:spPr>
          <a:xfrm>
            <a:off x="224170" y="264912"/>
            <a:ext cx="8322672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E0A6ED6-2F30-46A5-B8B1-DEF93503BD2F}"/>
              </a:ext>
            </a:extLst>
          </p:cNvPr>
          <p:cNvSpPr txBox="1"/>
          <p:nvPr/>
        </p:nvSpPr>
        <p:spPr>
          <a:xfrm>
            <a:off x="224171" y="241323"/>
            <a:ext cx="832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MKB CONSULTING</a:t>
            </a:r>
            <a:endParaRPr lang="hu-HU" sz="3200" dirty="0">
              <a:solidFill>
                <a:schemeClr val="bg1"/>
              </a:solidFill>
            </a:endParaRP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F5F1822A-E572-4613-A67A-AA03747AC07A}"/>
              </a:ext>
            </a:extLst>
          </p:cNvPr>
          <p:cNvGrpSpPr/>
          <p:nvPr/>
        </p:nvGrpSpPr>
        <p:grpSpPr>
          <a:xfrm>
            <a:off x="905752" y="1160333"/>
            <a:ext cx="3315363" cy="914400"/>
            <a:chOff x="1573549" y="952203"/>
            <a:chExt cx="3315363" cy="914400"/>
          </a:xfrm>
        </p:grpSpPr>
        <p:sp>
          <p:nvSpPr>
            <p:cNvPr id="5" name="Tartalom helye 2">
              <a:extLst>
                <a:ext uri="{FF2B5EF4-FFF2-40B4-BE49-F238E27FC236}">
                  <a16:creationId xmlns:a16="http://schemas.microsoft.com/office/drawing/2014/main" id="{FE1C5505-6252-4B8E-A45F-28105B699712}"/>
                </a:ext>
              </a:extLst>
            </p:cNvPr>
            <p:cNvSpPr txBox="1">
              <a:spLocks/>
            </p:cNvSpPr>
            <p:nvPr/>
          </p:nvSpPr>
          <p:spPr>
            <a:xfrm>
              <a:off x="2487949" y="1335055"/>
              <a:ext cx="2400963" cy="4766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0" i="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b="1" dirty="0">
                  <a:solidFill>
                    <a:srgbClr val="A12332"/>
                  </a:solidFill>
                </a:rPr>
                <a:t>Projektgenerálás</a:t>
              </a:r>
            </a:p>
          </p:txBody>
        </p:sp>
        <p:pic>
          <p:nvPicPr>
            <p:cNvPr id="3" name="Ábra 2" descr="Értekezlet">
              <a:extLst>
                <a:ext uri="{FF2B5EF4-FFF2-40B4-BE49-F238E27FC236}">
                  <a16:creationId xmlns:a16="http://schemas.microsoft.com/office/drawing/2014/main" id="{DE1B7093-64F1-4051-8929-A4B8C69F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73549" y="952203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7D4136A3-7FF0-4401-AD00-4000E13A7179}"/>
              </a:ext>
            </a:extLst>
          </p:cNvPr>
          <p:cNvGrpSpPr/>
          <p:nvPr/>
        </p:nvGrpSpPr>
        <p:grpSpPr>
          <a:xfrm>
            <a:off x="2347990" y="2064000"/>
            <a:ext cx="3217393" cy="914400"/>
            <a:chOff x="1573549" y="2091358"/>
            <a:chExt cx="3217393" cy="914400"/>
          </a:xfrm>
        </p:grpSpPr>
        <p:sp>
          <p:nvSpPr>
            <p:cNvPr id="6" name="Tartalom helye 2">
              <a:extLst>
                <a:ext uri="{FF2B5EF4-FFF2-40B4-BE49-F238E27FC236}">
                  <a16:creationId xmlns:a16="http://schemas.microsoft.com/office/drawing/2014/main" id="{D510998C-6818-49BC-9C52-4DAC11972FE0}"/>
                </a:ext>
              </a:extLst>
            </p:cNvPr>
            <p:cNvSpPr txBox="1">
              <a:spLocks/>
            </p:cNvSpPr>
            <p:nvPr/>
          </p:nvSpPr>
          <p:spPr>
            <a:xfrm>
              <a:off x="2487949" y="2429702"/>
              <a:ext cx="2302993" cy="4766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0" i="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b="1" dirty="0">
                  <a:solidFill>
                    <a:srgbClr val="A12332"/>
                  </a:solidFill>
                </a:rPr>
                <a:t>Pályázatfigyelés</a:t>
              </a:r>
            </a:p>
          </p:txBody>
        </p:sp>
        <p:pic>
          <p:nvPicPr>
            <p:cNvPr id="12" name="Ábra 11" descr="Keresés mappában">
              <a:extLst>
                <a:ext uri="{FF2B5EF4-FFF2-40B4-BE49-F238E27FC236}">
                  <a16:creationId xmlns:a16="http://schemas.microsoft.com/office/drawing/2014/main" id="{0B116599-0D9C-4AD9-B9BA-9E8C40D66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73549" y="2091358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5C6F8B58-7CCB-4865-9CC2-79D0BDEE454E}"/>
              </a:ext>
            </a:extLst>
          </p:cNvPr>
          <p:cNvGrpSpPr/>
          <p:nvPr/>
        </p:nvGrpSpPr>
        <p:grpSpPr>
          <a:xfrm>
            <a:off x="2088731" y="4231964"/>
            <a:ext cx="5623913" cy="941758"/>
            <a:chOff x="1966038" y="4190919"/>
            <a:chExt cx="5623913" cy="941758"/>
          </a:xfrm>
        </p:grpSpPr>
        <p:sp>
          <p:nvSpPr>
            <p:cNvPr id="8" name="Tartalom helye 2">
              <a:extLst>
                <a:ext uri="{FF2B5EF4-FFF2-40B4-BE49-F238E27FC236}">
                  <a16:creationId xmlns:a16="http://schemas.microsoft.com/office/drawing/2014/main" id="{CA256CEF-6427-4125-9992-3B954361057D}"/>
                </a:ext>
              </a:extLst>
            </p:cNvPr>
            <p:cNvSpPr txBox="1">
              <a:spLocks/>
            </p:cNvSpPr>
            <p:nvPr/>
          </p:nvSpPr>
          <p:spPr>
            <a:xfrm>
              <a:off x="2880438" y="4656031"/>
              <a:ext cx="4709513" cy="4766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0" i="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b="1" dirty="0">
                  <a:solidFill>
                    <a:srgbClr val="A12332"/>
                  </a:solidFill>
                </a:rPr>
                <a:t>Pályázati projektmenedzsment</a:t>
              </a:r>
            </a:p>
          </p:txBody>
        </p:sp>
        <p:pic>
          <p:nvPicPr>
            <p:cNvPr id="14" name="Ábra 13" descr="Csipeszes írótábla pipákkal, négyzetekkel és vonásokkal">
              <a:extLst>
                <a:ext uri="{FF2B5EF4-FFF2-40B4-BE49-F238E27FC236}">
                  <a16:creationId xmlns:a16="http://schemas.microsoft.com/office/drawing/2014/main" id="{78F62C3D-1296-4272-99A4-D306DF758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66038" y="4190919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E8A8B0A7-B7D4-4B07-8B8F-C8EE3A494624}"/>
              </a:ext>
            </a:extLst>
          </p:cNvPr>
          <p:cNvGrpSpPr/>
          <p:nvPr/>
        </p:nvGrpSpPr>
        <p:grpSpPr>
          <a:xfrm>
            <a:off x="1510215" y="3288095"/>
            <a:ext cx="2712762" cy="914400"/>
            <a:chOff x="1573549" y="3169434"/>
            <a:chExt cx="2712762" cy="914400"/>
          </a:xfrm>
        </p:grpSpPr>
        <p:sp>
          <p:nvSpPr>
            <p:cNvPr id="7" name="Tartalom helye 2">
              <a:extLst>
                <a:ext uri="{FF2B5EF4-FFF2-40B4-BE49-F238E27FC236}">
                  <a16:creationId xmlns:a16="http://schemas.microsoft.com/office/drawing/2014/main" id="{DE6F2C26-ADF1-4578-9C7A-6606C756437C}"/>
                </a:ext>
              </a:extLst>
            </p:cNvPr>
            <p:cNvSpPr txBox="1">
              <a:spLocks/>
            </p:cNvSpPr>
            <p:nvPr/>
          </p:nvSpPr>
          <p:spPr>
            <a:xfrm>
              <a:off x="2487949" y="3602905"/>
              <a:ext cx="1798362" cy="4809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0" i="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b="1" dirty="0">
                  <a:solidFill>
                    <a:srgbClr val="A12332"/>
                  </a:solidFill>
                </a:rPr>
                <a:t>Pályázatírás</a:t>
              </a:r>
            </a:p>
          </p:txBody>
        </p:sp>
        <p:pic>
          <p:nvPicPr>
            <p:cNvPr id="16" name="Ábra 15" descr="Aláírás">
              <a:extLst>
                <a:ext uri="{FF2B5EF4-FFF2-40B4-BE49-F238E27FC236}">
                  <a16:creationId xmlns:a16="http://schemas.microsoft.com/office/drawing/2014/main" id="{077F3CC0-B89B-40A2-8A58-5EC033CD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73549" y="3169434"/>
              <a:ext cx="914400" cy="914400"/>
            </a:xfrm>
            <a:prstGeom prst="rect">
              <a:avLst/>
            </a:prstGeom>
          </p:spPr>
        </p:pic>
      </p:grp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BD93EF1-A955-438C-8332-8FA9889E9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4191335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661E07FA-1412-45C8-95B5-81AC39E95838}"/>
              </a:ext>
            </a:extLst>
          </p:cNvPr>
          <p:cNvSpPr txBox="1"/>
          <p:nvPr/>
        </p:nvSpPr>
        <p:spPr>
          <a:xfrm>
            <a:off x="2029521" y="6126785"/>
            <a:ext cx="2542479" cy="369332"/>
          </a:xfrm>
          <a:prstGeom prst="rect">
            <a:avLst/>
          </a:prstGeom>
          <a:solidFill>
            <a:srgbClr val="232835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5C50DE1-1E55-4492-8D52-105A26E42527}"/>
              </a:ext>
            </a:extLst>
          </p:cNvPr>
          <p:cNvSpPr txBox="1"/>
          <p:nvPr/>
        </p:nvSpPr>
        <p:spPr>
          <a:xfrm>
            <a:off x="2029521" y="5096944"/>
            <a:ext cx="2286001" cy="369332"/>
          </a:xfrm>
          <a:prstGeom prst="rect">
            <a:avLst/>
          </a:prstGeom>
          <a:solidFill>
            <a:srgbClr val="232835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019843-49B2-4622-8404-60D781D56A38}"/>
              </a:ext>
            </a:extLst>
          </p:cNvPr>
          <p:cNvSpPr txBox="1"/>
          <p:nvPr/>
        </p:nvSpPr>
        <p:spPr>
          <a:xfrm>
            <a:off x="2057397" y="6253224"/>
            <a:ext cx="5391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Myriad Pro Semibold"/>
                <a:cs typeface="Arial" panose="020B0604020202020204" pitchFamily="34" charset="0"/>
              </a:rPr>
              <a:t>ugyfelszolgalat@mkbconsulting.hu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13C761-450D-4492-9D6E-0FECD4522F60}"/>
              </a:ext>
            </a:extLst>
          </p:cNvPr>
          <p:cNvSpPr txBox="1"/>
          <p:nvPr/>
        </p:nvSpPr>
        <p:spPr>
          <a:xfrm>
            <a:off x="2057398" y="5572786"/>
            <a:ext cx="2848234" cy="458337"/>
          </a:xfrm>
          <a:prstGeom prst="rect">
            <a:avLst/>
          </a:prstGeom>
          <a:solidFill>
            <a:srgbClr val="232835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969ED00-2899-45F6-B80D-5C76DB331287}"/>
              </a:ext>
            </a:extLst>
          </p:cNvPr>
          <p:cNvSpPr txBox="1"/>
          <p:nvPr/>
        </p:nvSpPr>
        <p:spPr>
          <a:xfrm>
            <a:off x="2057398" y="5163326"/>
            <a:ext cx="5391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Myriad Pro Semibold"/>
                <a:cs typeface="Arial" panose="020B0604020202020204" pitchFamily="34" charset="0"/>
              </a:rPr>
              <a:t>1117 Budapest Irinyi József u. 4 -20. B épület III. emelet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255BBE3-B2C7-4E55-A52B-BCBC97DE87B5}"/>
              </a:ext>
            </a:extLst>
          </p:cNvPr>
          <p:cNvSpPr txBox="1"/>
          <p:nvPr/>
        </p:nvSpPr>
        <p:spPr>
          <a:xfrm>
            <a:off x="2057397" y="5723981"/>
            <a:ext cx="4219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Myriad Pro Semibold"/>
                <a:cs typeface="Arial" panose="020B0604020202020204" pitchFamily="34" charset="0"/>
              </a:rPr>
              <a:t>mkbconsulting.hu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55ECEAD4-9D7A-4C09-B775-40578A9029E6}"/>
              </a:ext>
            </a:extLst>
          </p:cNvPr>
          <p:cNvSpPr txBox="1">
            <a:spLocks/>
          </p:cNvSpPr>
          <p:nvPr/>
        </p:nvSpPr>
        <p:spPr>
          <a:xfrm>
            <a:off x="90715" y="87228"/>
            <a:ext cx="7358299" cy="1750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>
                <a:solidFill>
                  <a:schemeClr val="bg1"/>
                </a:solidFill>
              </a:rPr>
              <a:t>Spendel Mónika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>
                <a:solidFill>
                  <a:schemeClr val="bg1"/>
                </a:solidFill>
              </a:rPr>
              <a:t>30/904 1198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>
                <a:solidFill>
                  <a:schemeClr val="bg1"/>
                </a:solidFill>
              </a:rPr>
              <a:t>spendel.monika@mkbconsulting.hu</a:t>
            </a:r>
          </a:p>
          <a:p>
            <a:pPr>
              <a:lnSpc>
                <a:spcPct val="250000"/>
              </a:lnSpc>
              <a:spcBef>
                <a:spcPts val="1800"/>
              </a:spcBef>
              <a:spcAft>
                <a:spcPts val="1800"/>
              </a:spcAft>
            </a:pPr>
            <a:endParaRPr lang="hu-HU" sz="2500" b="1" dirty="0">
              <a:solidFill>
                <a:srgbClr val="A123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3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10 – 20 millió forint (de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minimis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, 60%)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1874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Innováció bevezetéséhez, adaptív innovációhoz, fejlesztéshez kapcsolódó</a:t>
                      </a:r>
                    </a:p>
                    <a:p>
                      <a:pPr marL="1012825" lvl="1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Bérköltség (min 50%), anyagköltség, külső szolgáltatás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Eszközbeszerzés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Immateriális javak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1154746"/>
          <a:ext cx="11038881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8881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Kizáró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Korábban elnyert NKFI Alap és/vagy GINOP és/vagy VEKOP források (bizonyos kivételekkel).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KKV Start Innováció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8A263E1-3C35-4B1D-A7D7-76466BC278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" y="1288731"/>
            <a:ext cx="554990" cy="5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2301918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497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A9A9FE51-DF62-45D6-B5A1-6F893EF2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61600" y="3819959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Mikro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-, kis- vagy középvállalkozás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 2 lezárt üzleti év, min 3 fő statisztikai állomány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2218364"/>
          <a:ext cx="11068799" cy="1407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vállalkozást rövid időn belül növelő kísérleti fejlesztési tevékenységek megvalósításának támogatása oly módon, hogy a támogatásban részesülők alkalmasak legyenek a korszerű, digitális vagy Ipar 4.0-as megoldások kifejlesztésére, gyártására, szállítására, és beüzemelésére közép- illetve nagyvállalkozások számára.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954095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nyár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GINOP-2.1.9-20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3866920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B4927F4-5FD2-48B6-AD63-E2943674F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726" y="-307"/>
            <a:ext cx="2023103" cy="1984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artalom helye 2">
            <a:extLst>
              <a:ext uri="{FF2B5EF4-FFF2-40B4-BE49-F238E27FC236}">
                <a16:creationId xmlns:a16="http://schemas.microsoft.com/office/drawing/2014/main" id="{A4C8164B-C7A8-42BB-8FB4-A1E9B802057E}"/>
              </a:ext>
            </a:extLst>
          </p:cNvPr>
          <p:cNvSpPr txBox="1">
            <a:spLocks/>
          </p:cNvSpPr>
          <p:nvPr/>
        </p:nvSpPr>
        <p:spPr>
          <a:xfrm>
            <a:off x="3576636" y="314893"/>
            <a:ext cx="6127423" cy="501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Vállalatok innovációs tevékenységének támogatása</a:t>
            </a:r>
          </a:p>
        </p:txBody>
      </p:sp>
    </p:spTree>
    <p:extLst>
      <p:ext uri="{BB962C8B-B14F-4D97-AF65-F5344CB8AC3E}">
        <p14:creationId xmlns:p14="http://schemas.microsoft.com/office/powerpoint/2010/main" val="147005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4E19764-A00A-4796-A545-CEE0E1E0A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-1" r="30661"/>
          <a:stretch/>
        </p:blipFill>
        <p:spPr>
          <a:xfrm>
            <a:off x="8007963" y="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01267"/>
              </p:ext>
            </p:extLst>
          </p:nvPr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 – 50 millió forint (35% / 45%)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19448"/>
              </p:ext>
            </p:extLst>
          </p:nvPr>
        </p:nvGraphicFramePr>
        <p:xfrm>
          <a:off x="575164" y="2218364"/>
          <a:ext cx="11068799" cy="1874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269875" indent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None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Csak kísérleti fejlesztés!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Bérköltség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Anyagköltség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20%) 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Szolgáltatás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50%)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848636"/>
              </p:ext>
            </p:extLst>
          </p:nvPr>
        </p:nvGraphicFramePr>
        <p:xfrm>
          <a:off x="591518" y="1154746"/>
          <a:ext cx="11038881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8881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Kizáró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69875" indent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None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Van futó, még nem lezárt GINOP 2-es prioritású pályázata.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GINOP-2.1.9-20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8A263E1-3C35-4B1D-A7D7-76466BC278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" y="1288731"/>
            <a:ext cx="554990" cy="5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2301918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  <p:sp>
        <p:nvSpPr>
          <p:cNvPr id="17" name="Tartalom helye 2">
            <a:extLst>
              <a:ext uri="{FF2B5EF4-FFF2-40B4-BE49-F238E27FC236}">
                <a16:creationId xmlns:a16="http://schemas.microsoft.com/office/drawing/2014/main" id="{80EF5D38-EAF8-40D0-A249-F9DA733AE7B5}"/>
              </a:ext>
            </a:extLst>
          </p:cNvPr>
          <p:cNvSpPr txBox="1">
            <a:spLocks/>
          </p:cNvSpPr>
          <p:nvPr/>
        </p:nvSpPr>
        <p:spPr>
          <a:xfrm>
            <a:off x="3576636" y="314893"/>
            <a:ext cx="6127423" cy="501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A12332"/>
                </a:solidFill>
              </a:rPr>
              <a:t>Vállalatok innovációs tevékenységének támogatása</a:t>
            </a:r>
          </a:p>
        </p:txBody>
      </p:sp>
    </p:spTree>
    <p:extLst>
      <p:ext uri="{BB962C8B-B14F-4D97-AF65-F5344CB8AC3E}">
        <p14:creationId xmlns:p14="http://schemas.microsoft.com/office/powerpoint/2010/main" val="10443820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A9A9FE51-DF62-45D6-B5A1-6F893EF2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198226"/>
              </p:ext>
            </p:extLst>
          </p:nvPr>
        </p:nvGraphicFramePr>
        <p:xfrm>
          <a:off x="561600" y="4536753"/>
          <a:ext cx="11068799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05671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Elnyerhető támogatás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03622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50 – 200 millió Ft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463221"/>
              </p:ext>
            </p:extLst>
          </p:nvPr>
        </p:nvGraphicFramePr>
        <p:xfrm>
          <a:off x="575164" y="2218365"/>
          <a:ext cx="11068799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33515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616913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Elsősorban biotechnológia illetve IT tématerületű spin-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off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vállalkozások támogatása kutatás-fejlesztési projektjeik megvalósítása érdekében.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27249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Várható 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nyár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Gyorsítósáv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B4927F4-5FD2-48B6-AD63-E2943674F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726" y="-307"/>
            <a:ext cx="2023103" cy="1984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9E05A51-63B2-4429-95F2-6541B9E4402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666932"/>
            <a:ext cx="810260" cy="554355"/>
          </a:xfrm>
          <a:prstGeom prst="rect">
            <a:avLst/>
          </a:prstGeom>
        </p:spPr>
      </p:pic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85B4A67F-4648-4C03-A74C-4B176CE54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160521"/>
              </p:ext>
            </p:extLst>
          </p:nvPr>
        </p:nvGraphicFramePr>
        <p:xfrm>
          <a:off x="557689" y="3497825"/>
          <a:ext cx="11068799" cy="893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868384691"/>
                    </a:ext>
                  </a:extLst>
                </a:gridCol>
              </a:tblGrid>
              <a:tr h="34070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300313"/>
                  </a:ext>
                </a:extLst>
              </a:tr>
              <a:tr h="482257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KKV-k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051906"/>
                  </a:ext>
                </a:extLst>
              </a:tr>
            </a:tbl>
          </a:graphicData>
        </a:graphic>
      </p:graphicFrame>
      <p:pic>
        <p:nvPicPr>
          <p:cNvPr id="21" name="Kép 20">
            <a:extLst>
              <a:ext uri="{FF2B5EF4-FFF2-40B4-BE49-F238E27FC236}">
                <a16:creationId xmlns:a16="http://schemas.microsoft.com/office/drawing/2014/main" id="{4366E120-552C-4351-92D5-D4C9CCD51B7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4" y="3601447"/>
            <a:ext cx="767715" cy="603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73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3C20F405-D066-4D09-8277-EDCA941AD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l="-1" r="30661"/>
          <a:stretch/>
        </p:blipFill>
        <p:spPr>
          <a:xfrm>
            <a:off x="1945173" y="-130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57455"/>
              </p:ext>
            </p:extLst>
          </p:nvPr>
        </p:nvGraphicFramePr>
        <p:xfrm>
          <a:off x="575164" y="3350039"/>
          <a:ext cx="11068799" cy="1874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Kis-, közép- vagy nagyvállalkozás (min 2 év, min 10 fő)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Nonprofit gazdasági társaságok és szervezetek (csak „B” alprogram, csak konzorciumi tag)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Önállóan vagy Konzorciumban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Az ország egész területén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230658"/>
              </p:ext>
            </p:extLst>
          </p:nvPr>
        </p:nvGraphicFramePr>
        <p:xfrm>
          <a:off x="575164" y="2218364"/>
          <a:ext cx="11068799" cy="89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4014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79537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Piacképes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termék vagy szolgáltatás fejlesztése. Nagy jelentőségű és összetett K+F+I feladatok megoldása. 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382731"/>
              </p:ext>
            </p:extLst>
          </p:nvPr>
        </p:nvGraphicFramePr>
        <p:xfrm>
          <a:off x="591518" y="1154746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Megjelenés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2020. ősz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Piaci KFI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186277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2218364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9" y="3429000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4A9E639-8E3F-47D9-9C45-C881BF7A8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726" y="-307"/>
            <a:ext cx="2023103" cy="1984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artalom helye 2">
            <a:extLst>
              <a:ext uri="{FF2B5EF4-FFF2-40B4-BE49-F238E27FC236}">
                <a16:creationId xmlns:a16="http://schemas.microsoft.com/office/drawing/2014/main" id="{32DD1A6E-6859-40D6-B094-CE42B834AA7F}"/>
              </a:ext>
            </a:extLst>
          </p:cNvPr>
          <p:cNvSpPr txBox="1">
            <a:spLocks/>
          </p:cNvSpPr>
          <p:nvPr/>
        </p:nvSpPr>
        <p:spPr>
          <a:xfrm>
            <a:off x="3576636" y="193589"/>
            <a:ext cx="6127423" cy="720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 err="1">
                <a:solidFill>
                  <a:srgbClr val="A12332"/>
                </a:solidFill>
              </a:rPr>
              <a:t>Piacvezérelt</a:t>
            </a:r>
            <a:r>
              <a:rPr lang="hu-HU" sz="2400" b="1" dirty="0">
                <a:solidFill>
                  <a:srgbClr val="A12332"/>
                </a:solidFill>
              </a:rPr>
              <a:t> kutatás-fejlesztési és innovációs projektek támogatása</a:t>
            </a:r>
          </a:p>
        </p:txBody>
      </p:sp>
    </p:spTree>
    <p:extLst>
      <p:ext uri="{BB962C8B-B14F-4D97-AF65-F5344CB8AC3E}">
        <p14:creationId xmlns:p14="http://schemas.microsoft.com/office/powerpoint/2010/main" val="386431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4E19764-A00A-4796-A545-CEE0E1E0A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-1" r="30661"/>
          <a:stretch/>
        </p:blipFill>
        <p:spPr>
          <a:xfrm>
            <a:off x="8007963" y="0"/>
            <a:ext cx="3636000" cy="3495675"/>
          </a:xfrm>
          <a:prstGeom prst="rect">
            <a:avLst/>
          </a:prstGeom>
        </p:spPr>
      </p:pic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643061"/>
              </p:ext>
            </p:extLst>
          </p:nvPr>
        </p:nvGraphicFramePr>
        <p:xfrm>
          <a:off x="575163" y="4360025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„A”: 100 – 400 millió forint; „B”: 400 </a:t>
                      </a: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– 800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millió Ft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922526"/>
              </p:ext>
            </p:extLst>
          </p:nvPr>
        </p:nvGraphicFramePr>
        <p:xfrm>
          <a:off x="575164" y="2218364"/>
          <a:ext cx="11068799" cy="1874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327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Főbb 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99641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Bérköltség (min 30%), Anyagköltség, Szolgáltatás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30%/40%) 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Eszközbeszerzés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40%)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Piacra jutás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15%)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Koordináció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5%)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203248"/>
              </p:ext>
            </p:extLst>
          </p:nvPr>
        </p:nvGraphicFramePr>
        <p:xfrm>
          <a:off x="591518" y="1154746"/>
          <a:ext cx="11038881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8881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Gazdálkodási feltételek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Árbevétel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összköltség), saját tőke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támogatás), személyi jellegű ráfordítás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bérköltség)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2020 innovációs csemegéi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Piaci KFI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8A263E1-3C35-4B1D-A7D7-76466BC278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" y="1288731"/>
            <a:ext cx="554990" cy="5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AA11DE-D127-4CB1-8043-099838DF7B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2301918"/>
            <a:ext cx="734695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42D9E37-CCA0-4050-8F27-A335FD88865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" y="4509619"/>
            <a:ext cx="810260" cy="554355"/>
          </a:xfrm>
          <a:prstGeom prst="rect">
            <a:avLst/>
          </a:prstGeom>
        </p:spPr>
      </p:pic>
      <p:sp>
        <p:nvSpPr>
          <p:cNvPr id="17" name="Tartalom helye 2">
            <a:extLst>
              <a:ext uri="{FF2B5EF4-FFF2-40B4-BE49-F238E27FC236}">
                <a16:creationId xmlns:a16="http://schemas.microsoft.com/office/drawing/2014/main" id="{2982C622-A739-489E-AA5A-E76816E7E687}"/>
              </a:ext>
            </a:extLst>
          </p:cNvPr>
          <p:cNvSpPr txBox="1">
            <a:spLocks/>
          </p:cNvSpPr>
          <p:nvPr/>
        </p:nvSpPr>
        <p:spPr>
          <a:xfrm>
            <a:off x="3576636" y="193589"/>
            <a:ext cx="6127423" cy="720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 err="1">
                <a:solidFill>
                  <a:srgbClr val="A12332"/>
                </a:solidFill>
              </a:rPr>
              <a:t>Piacvezérelt</a:t>
            </a:r>
            <a:r>
              <a:rPr lang="hu-HU" sz="2400" b="1" dirty="0">
                <a:solidFill>
                  <a:srgbClr val="A12332"/>
                </a:solidFill>
              </a:rPr>
              <a:t> kutatás-fejlesztési és innovációs projektek támogatása</a:t>
            </a:r>
          </a:p>
        </p:txBody>
      </p:sp>
    </p:spTree>
    <p:extLst>
      <p:ext uri="{BB962C8B-B14F-4D97-AF65-F5344CB8AC3E}">
        <p14:creationId xmlns:p14="http://schemas.microsoft.com/office/powerpoint/2010/main" val="36021230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0D175F23-F595-4F07-B08A-1039BFC565E6}"/>
              </a:ext>
            </a:extLst>
          </p:cNvPr>
          <p:cNvGraphicFramePr>
            <a:graphicFrameLocks noGrp="1"/>
          </p:cNvGraphicFramePr>
          <p:nvPr/>
        </p:nvGraphicFramePr>
        <p:xfrm>
          <a:off x="561599" y="3131709"/>
          <a:ext cx="6240853" cy="117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0853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54097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Pályázók köre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710319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Nagyvállalat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Min 3 millió euró projektköltség, min 25 új K+F munkahely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5B3BCED8-E6BB-4FAA-924F-0C1E35324855}"/>
              </a:ext>
            </a:extLst>
          </p:cNvPr>
          <p:cNvGraphicFramePr>
            <a:graphicFrameLocks noGrp="1"/>
          </p:cNvGraphicFramePr>
          <p:nvPr/>
        </p:nvGraphicFramePr>
        <p:xfrm>
          <a:off x="575164" y="1923404"/>
          <a:ext cx="11068799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39509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pályázat célja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622797">
                <a:tc>
                  <a:txBody>
                    <a:bodyPr/>
                    <a:lstStyle/>
                    <a:p>
                      <a:pPr marL="269875" indent="952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A működőtőke-beáramlás szempontjából meghatározó </a:t>
                      </a:r>
                      <a:r>
                        <a:rPr lang="hu-HU" sz="1800" b="1" dirty="0">
                          <a:solidFill>
                            <a:srgbClr val="A12332"/>
                          </a:solidFill>
                          <a:effectLst/>
                          <a:latin typeface="Myriad Pro Light"/>
                        </a:rPr>
                        <a:t>nemzetgazdasági jelentőségű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beruházási projektek Magyarországon történő megvalósításának elősegítése, a munkahelyteremtés ösztönzése.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48E2D138-F022-469A-82BF-F527670B411F}"/>
              </a:ext>
            </a:extLst>
          </p:cNvPr>
          <p:cNvGraphicFramePr>
            <a:graphicFrameLocks noGrp="1"/>
          </p:cNvGraphicFramePr>
          <p:nvPr/>
        </p:nvGraphicFramePr>
        <p:xfrm>
          <a:off x="591518" y="987602"/>
          <a:ext cx="6210935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0935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Benyújtás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indent="27940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Folyamatos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sp>
        <p:nvSpPr>
          <p:cNvPr id="2" name="Szöveg helye 1">
            <a:extLst>
              <a:ext uri="{FF2B5EF4-FFF2-40B4-BE49-F238E27FC236}">
                <a16:creationId xmlns:a16="http://schemas.microsoft.com/office/drawing/2014/main" id="{70CE6E26-1F43-441C-9C99-6285B943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4" y="5879024"/>
            <a:ext cx="5876925" cy="571500"/>
          </a:xfrm>
        </p:spPr>
        <p:txBody>
          <a:bodyPr/>
          <a:lstStyle/>
          <a:p>
            <a:r>
              <a:rPr lang="hu-HU" dirty="0"/>
              <a:t>K+F+I pályázatok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E87B1D-A62B-406C-A65E-BE26DF29DB82}"/>
              </a:ext>
            </a:extLst>
          </p:cNvPr>
          <p:cNvSpPr/>
          <p:nvPr/>
        </p:nvSpPr>
        <p:spPr>
          <a:xfrm>
            <a:off x="224171" y="264912"/>
            <a:ext cx="3138790" cy="527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5876CFA-6154-4D60-A0B7-B54CAFE036C1}"/>
              </a:ext>
            </a:extLst>
          </p:cNvPr>
          <p:cNvSpPr txBox="1"/>
          <p:nvPr/>
        </p:nvSpPr>
        <p:spPr>
          <a:xfrm>
            <a:off x="224171" y="314893"/>
            <a:ext cx="31387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EKD K+F</a:t>
            </a:r>
            <a:endParaRPr lang="hu-HU" sz="23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8EEC4D1-A631-42B6-B684-D8CA4017B9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" y="1019133"/>
            <a:ext cx="76771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36FC9B-DD72-47F1-8759-904FDB234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" y="1943067"/>
            <a:ext cx="751205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33BA23-76BD-4485-95F1-DC23AAD4F3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3237664"/>
            <a:ext cx="767715" cy="6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995C17A-01E3-4FAF-A5AE-E7DB5D23F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726" y="-307"/>
            <a:ext cx="2023103" cy="1984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5FC0485D-0AAB-47F3-AD0F-37CB688A65FF}"/>
              </a:ext>
            </a:extLst>
          </p:cNvPr>
          <p:cNvGraphicFramePr>
            <a:graphicFrameLocks noGrp="1"/>
          </p:cNvGraphicFramePr>
          <p:nvPr/>
        </p:nvGraphicFramePr>
        <p:xfrm>
          <a:off x="7186308" y="3131710"/>
          <a:ext cx="4457653" cy="117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7653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374741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Elszámolható költségek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722539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Bérköltség, 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nyagköltség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25%), </a:t>
                      </a:r>
                    </a:p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Eszköz és épület ÉCS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6F63C174-9503-49C8-A9FD-7E895F56255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93" y="3221484"/>
            <a:ext cx="734695" cy="6203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0F43918E-E8C0-4A32-8F8D-10B3A26EDDD7}"/>
              </a:ext>
            </a:extLst>
          </p:cNvPr>
          <p:cNvGraphicFramePr>
            <a:graphicFrameLocks noGrp="1"/>
          </p:cNvGraphicFramePr>
          <p:nvPr/>
        </p:nvGraphicFramePr>
        <p:xfrm>
          <a:off x="561600" y="4437202"/>
          <a:ext cx="11068799" cy="84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8799">
                  <a:extLst>
                    <a:ext uri="{9D8B030D-6E8A-4147-A177-3AD203B41FA5}">
                      <a16:colId xmlns:a16="http://schemas.microsoft.com/office/drawing/2014/main" val="3023235442"/>
                    </a:ext>
                  </a:extLst>
                </a:gridCol>
              </a:tblGrid>
              <a:tr h="417154">
                <a:tc>
                  <a:txBody>
                    <a:bodyPr/>
                    <a:lstStyle/>
                    <a:p>
                      <a:pPr marL="275590" indent="38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98345" algn="l"/>
                        </a:tabLs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Elnyerhető támogatás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Myriad Pr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84606"/>
                  </a:ext>
                </a:extLst>
              </a:tr>
              <a:tr h="430088">
                <a:tc>
                  <a:txBody>
                    <a:bodyPr/>
                    <a:lstStyle/>
                    <a:p>
                      <a:pPr marL="555625" indent="-28575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12332"/>
                        </a:buClr>
                        <a:buFont typeface="Wingdings" panose="05000000000000000000" pitchFamily="2" charset="2"/>
                        <a:buChar char="Ø"/>
                        <a:tabLst>
                          <a:tab pos="1998345" algn="l"/>
                          <a:tab pos="5958840" algn="l"/>
                        </a:tabLs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Nincs felső korlát, támogatási intenzitás: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max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Myriad Pro Light"/>
                        </a:rPr>
                        <a:t> 25%</a:t>
                      </a:r>
                    </a:p>
                  </a:txBody>
                  <a:tcPr marL="68580" marR="68580" marT="68580" marB="68580">
                    <a:lnL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12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5410"/>
                  </a:ext>
                </a:extLst>
              </a:tr>
            </a:tbl>
          </a:graphicData>
        </a:graphic>
      </p:graphicFrame>
      <p:pic>
        <p:nvPicPr>
          <p:cNvPr id="21" name="Kép 20">
            <a:extLst>
              <a:ext uri="{FF2B5EF4-FFF2-40B4-BE49-F238E27FC236}">
                <a16:creationId xmlns:a16="http://schemas.microsoft.com/office/drawing/2014/main" id="{104BC11A-D33F-4E6E-9C59-8E509FAAF4D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" y="4573431"/>
            <a:ext cx="810260" cy="5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0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KB_sablon">
  <a:themeElements>
    <a:clrScheme name="MK_szinskala">
      <a:dk1>
        <a:srgbClr val="000000"/>
      </a:dk1>
      <a:lt1>
        <a:srgbClr val="FFFFFF"/>
      </a:lt1>
      <a:dk2>
        <a:srgbClr val="232834"/>
      </a:dk2>
      <a:lt2>
        <a:srgbClr val="FFFFFF"/>
      </a:lt2>
      <a:accent1>
        <a:srgbClr val="A12332"/>
      </a:accent1>
      <a:accent2>
        <a:srgbClr val="B59359"/>
      </a:accent2>
      <a:accent3>
        <a:srgbClr val="232834"/>
      </a:accent3>
      <a:accent4>
        <a:srgbClr val="187697"/>
      </a:accent4>
      <a:accent5>
        <a:srgbClr val="FD5728"/>
      </a:accent5>
      <a:accent6>
        <a:srgbClr val="A8A8A8"/>
      </a:accent6>
      <a:hlink>
        <a:srgbClr val="187697"/>
      </a:hlink>
      <a:folHlink>
        <a:srgbClr val="187697"/>
      </a:folHlink>
    </a:clrScheme>
    <a:fontScheme name="MKB betűkészle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719C794D-1643-4461-BEDC-64E4D3A28922}" vid="{93663262-93A6-48E8-BBD0-98D8482E5B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10328</TotalTime>
  <Words>1520</Words>
  <Application>Microsoft Office PowerPoint</Application>
  <PresentationFormat>Szélesvásznú</PresentationFormat>
  <Paragraphs>275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Myriad Pro</vt:lpstr>
      <vt:lpstr>Myriad Pro Light</vt:lpstr>
      <vt:lpstr>Myriad Pro Semibold</vt:lpstr>
      <vt:lpstr>Wingdings</vt:lpstr>
      <vt:lpstr>MKB_sablon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Takács Jenő</dc:creator>
  <cp:lastModifiedBy>Spendel Mónika</cp:lastModifiedBy>
  <cp:revision>208</cp:revision>
  <dcterms:created xsi:type="dcterms:W3CDTF">2018-05-23T12:19:17Z</dcterms:created>
  <dcterms:modified xsi:type="dcterms:W3CDTF">2020-07-08T11:08:49Z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9577081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S8.2.1</vt:lpwstr>
  </property>
</Properties>
</file>