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13" r:id="rId3"/>
    <p:sldId id="368" r:id="rId4"/>
    <p:sldId id="367" r:id="rId5"/>
    <p:sldId id="353" r:id="rId6"/>
    <p:sldId id="354" r:id="rId7"/>
    <p:sldId id="387" r:id="rId8"/>
    <p:sldId id="361" r:id="rId9"/>
    <p:sldId id="326" r:id="rId10"/>
    <p:sldId id="366" r:id="rId11"/>
    <p:sldId id="369" r:id="rId12"/>
    <p:sldId id="384" r:id="rId13"/>
    <p:sldId id="385" r:id="rId14"/>
    <p:sldId id="386" r:id="rId15"/>
    <p:sldId id="258" r:id="rId16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r.Ónodi-Szűcs Gyula" initials="dG" lastIdx="1" clrIdx="0">
    <p:extLst>
      <p:ext uri="{19B8F6BF-5375-455C-9EA6-DF929625EA0E}">
        <p15:presenceInfo xmlns:p15="http://schemas.microsoft.com/office/powerpoint/2012/main" userId="S-1-5-21-3769461705-3073137570-2650395420-1464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1002" autoAdjust="0"/>
  </p:normalViewPr>
  <p:slideViewPr>
    <p:cSldViewPr snapToObjects="1">
      <p:cViewPr varScale="1">
        <p:scale>
          <a:sx n="80" d="100"/>
          <a:sy n="80" d="100"/>
        </p:scale>
        <p:origin x="1507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6" d="100"/>
          <a:sy n="86" d="100"/>
        </p:scale>
        <p:origin x="3786" y="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a Tóth" userId="a019e4efe1a4a5c0" providerId="LiveId" clId="{E6851430-530C-4DD0-A48D-6C7D396243DE}"/>
    <pc:docChg chg="custSel addSld delSld modSld">
      <pc:chgData name="Andrea Tóth" userId="a019e4efe1a4a5c0" providerId="LiveId" clId="{E6851430-530C-4DD0-A48D-6C7D396243DE}" dt="2021-06-13T18:00:12.897" v="857" actId="207"/>
      <pc:docMkLst>
        <pc:docMk/>
      </pc:docMkLst>
      <pc:sldChg chg="modSp mod">
        <pc:chgData name="Andrea Tóth" userId="a019e4efe1a4a5c0" providerId="LiveId" clId="{E6851430-530C-4DD0-A48D-6C7D396243DE}" dt="2021-06-13T17:20:03.873" v="7" actId="6549"/>
        <pc:sldMkLst>
          <pc:docMk/>
          <pc:sldMk cId="1169770538" sldId="256"/>
        </pc:sldMkLst>
        <pc:spChg chg="mod">
          <ac:chgData name="Andrea Tóth" userId="a019e4efe1a4a5c0" providerId="LiveId" clId="{E6851430-530C-4DD0-A48D-6C7D396243DE}" dt="2021-06-13T17:20:03.873" v="7" actId="6549"/>
          <ac:spMkLst>
            <pc:docMk/>
            <pc:sldMk cId="1169770538" sldId="256"/>
            <ac:spMk id="2" creationId="{00000000-0000-0000-0000-000000000000}"/>
          </ac:spMkLst>
        </pc:spChg>
      </pc:sldChg>
      <pc:sldChg chg="modSp mod">
        <pc:chgData name="Andrea Tóth" userId="a019e4efe1a4a5c0" providerId="LiveId" clId="{E6851430-530C-4DD0-A48D-6C7D396243DE}" dt="2021-06-13T17:43:57.641" v="671" actId="20577"/>
        <pc:sldMkLst>
          <pc:docMk/>
          <pc:sldMk cId="3765528970" sldId="258"/>
        </pc:sldMkLst>
        <pc:spChg chg="mod">
          <ac:chgData name="Andrea Tóth" userId="a019e4efe1a4a5c0" providerId="LiveId" clId="{E6851430-530C-4DD0-A48D-6C7D396243DE}" dt="2021-06-13T17:43:57.641" v="671" actId="20577"/>
          <ac:spMkLst>
            <pc:docMk/>
            <pc:sldMk cId="3765528970" sldId="258"/>
            <ac:spMk id="2" creationId="{00000000-0000-0000-0000-000000000000}"/>
          </ac:spMkLst>
        </pc:spChg>
      </pc:sldChg>
      <pc:sldChg chg="modSp mod">
        <pc:chgData name="Andrea Tóth" userId="a019e4efe1a4a5c0" providerId="LiveId" clId="{E6851430-530C-4DD0-A48D-6C7D396243DE}" dt="2021-06-13T17:23:18.972" v="48" actId="207"/>
        <pc:sldMkLst>
          <pc:docMk/>
          <pc:sldMk cId="1438693034" sldId="313"/>
        </pc:sldMkLst>
        <pc:spChg chg="mod">
          <ac:chgData name="Andrea Tóth" userId="a019e4efe1a4a5c0" providerId="LiveId" clId="{E6851430-530C-4DD0-A48D-6C7D396243DE}" dt="2021-06-13T17:23:18.972" v="48" actId="207"/>
          <ac:spMkLst>
            <pc:docMk/>
            <pc:sldMk cId="1438693034" sldId="313"/>
            <ac:spMk id="3" creationId="{00000000-0000-0000-0000-000000000000}"/>
          </ac:spMkLst>
        </pc:spChg>
      </pc:sldChg>
      <pc:sldChg chg="modSp mod">
        <pc:chgData name="Andrea Tóth" userId="a019e4efe1a4a5c0" providerId="LiveId" clId="{E6851430-530C-4DD0-A48D-6C7D396243DE}" dt="2021-06-13T17:40:10.445" v="423" actId="20577"/>
        <pc:sldMkLst>
          <pc:docMk/>
          <pc:sldMk cId="1848697060" sldId="326"/>
        </pc:sldMkLst>
        <pc:spChg chg="mod">
          <ac:chgData name="Andrea Tóth" userId="a019e4efe1a4a5c0" providerId="LiveId" clId="{E6851430-530C-4DD0-A48D-6C7D396243DE}" dt="2021-06-13T17:40:10.445" v="423" actId="20577"/>
          <ac:spMkLst>
            <pc:docMk/>
            <pc:sldMk cId="1848697060" sldId="326"/>
            <ac:spMk id="3" creationId="{00000000-0000-0000-0000-000000000000}"/>
          </ac:spMkLst>
        </pc:spChg>
      </pc:sldChg>
      <pc:sldChg chg="modSp mod">
        <pc:chgData name="Andrea Tóth" userId="a019e4efe1a4a5c0" providerId="LiveId" clId="{E6851430-530C-4DD0-A48D-6C7D396243DE}" dt="2021-06-13T17:58:05.706" v="829" actId="113"/>
        <pc:sldMkLst>
          <pc:docMk/>
          <pc:sldMk cId="3373063210" sldId="353"/>
        </pc:sldMkLst>
        <pc:spChg chg="mod">
          <ac:chgData name="Andrea Tóth" userId="a019e4efe1a4a5c0" providerId="LiveId" clId="{E6851430-530C-4DD0-A48D-6C7D396243DE}" dt="2021-06-13T17:58:05.706" v="829" actId="113"/>
          <ac:spMkLst>
            <pc:docMk/>
            <pc:sldMk cId="3373063210" sldId="353"/>
            <ac:spMk id="3" creationId="{00000000-0000-0000-0000-000000000000}"/>
          </ac:spMkLst>
        </pc:spChg>
      </pc:sldChg>
      <pc:sldChg chg="modSp mod">
        <pc:chgData name="Andrea Tóth" userId="a019e4efe1a4a5c0" providerId="LiveId" clId="{E6851430-530C-4DD0-A48D-6C7D396243DE}" dt="2021-06-13T17:31:18.510" v="197" actId="207"/>
        <pc:sldMkLst>
          <pc:docMk/>
          <pc:sldMk cId="3655905037" sldId="354"/>
        </pc:sldMkLst>
        <pc:spChg chg="mod">
          <ac:chgData name="Andrea Tóth" userId="a019e4efe1a4a5c0" providerId="LiveId" clId="{E6851430-530C-4DD0-A48D-6C7D396243DE}" dt="2021-06-13T17:31:18.510" v="197" actId="207"/>
          <ac:spMkLst>
            <pc:docMk/>
            <pc:sldMk cId="3655905037" sldId="354"/>
            <ac:spMk id="3" creationId="{00000000-0000-0000-0000-000000000000}"/>
          </ac:spMkLst>
        </pc:spChg>
      </pc:sldChg>
      <pc:sldChg chg="modSp mod">
        <pc:chgData name="Andrea Tóth" userId="a019e4efe1a4a5c0" providerId="LiveId" clId="{E6851430-530C-4DD0-A48D-6C7D396243DE}" dt="2021-06-13T17:36:47.450" v="377" actId="6549"/>
        <pc:sldMkLst>
          <pc:docMk/>
          <pc:sldMk cId="3420786102" sldId="361"/>
        </pc:sldMkLst>
        <pc:spChg chg="mod">
          <ac:chgData name="Andrea Tóth" userId="a019e4efe1a4a5c0" providerId="LiveId" clId="{E6851430-530C-4DD0-A48D-6C7D396243DE}" dt="2021-06-13T17:36:47.450" v="377" actId="6549"/>
          <ac:spMkLst>
            <pc:docMk/>
            <pc:sldMk cId="3420786102" sldId="361"/>
            <ac:spMk id="3" creationId="{00000000-0000-0000-0000-000000000000}"/>
          </ac:spMkLst>
        </pc:spChg>
      </pc:sldChg>
      <pc:sldChg chg="modSp mod">
        <pc:chgData name="Andrea Tóth" userId="a019e4efe1a4a5c0" providerId="LiveId" clId="{E6851430-530C-4DD0-A48D-6C7D396243DE}" dt="2021-06-13T17:29:39.282" v="192" actId="207"/>
        <pc:sldMkLst>
          <pc:docMk/>
          <pc:sldMk cId="2974148012" sldId="367"/>
        </pc:sldMkLst>
        <pc:spChg chg="mod">
          <ac:chgData name="Andrea Tóth" userId="a019e4efe1a4a5c0" providerId="LiveId" clId="{E6851430-530C-4DD0-A48D-6C7D396243DE}" dt="2021-06-13T17:29:39.282" v="192" actId="207"/>
          <ac:spMkLst>
            <pc:docMk/>
            <pc:sldMk cId="2974148012" sldId="367"/>
            <ac:spMk id="3" creationId="{00000000-0000-0000-0000-000000000000}"/>
          </ac:spMkLst>
        </pc:spChg>
      </pc:sldChg>
      <pc:sldChg chg="modSp mod">
        <pc:chgData name="Andrea Tóth" userId="a019e4efe1a4a5c0" providerId="LiveId" clId="{E6851430-530C-4DD0-A48D-6C7D396243DE}" dt="2021-06-13T17:26:54.686" v="92" actId="207"/>
        <pc:sldMkLst>
          <pc:docMk/>
          <pc:sldMk cId="3900582943" sldId="368"/>
        </pc:sldMkLst>
        <pc:spChg chg="mod">
          <ac:chgData name="Andrea Tóth" userId="a019e4efe1a4a5c0" providerId="LiveId" clId="{E6851430-530C-4DD0-A48D-6C7D396243DE}" dt="2021-06-13T17:26:54.686" v="92" actId="207"/>
          <ac:spMkLst>
            <pc:docMk/>
            <pc:sldMk cId="3900582943" sldId="368"/>
            <ac:spMk id="3" creationId="{00000000-0000-0000-0000-000000000000}"/>
          </ac:spMkLst>
        </pc:spChg>
      </pc:sldChg>
      <pc:sldChg chg="del">
        <pc:chgData name="Andrea Tóth" userId="a019e4efe1a4a5c0" providerId="LiveId" clId="{E6851430-530C-4DD0-A48D-6C7D396243DE}" dt="2021-06-13T17:43:35.204" v="656" actId="47"/>
        <pc:sldMkLst>
          <pc:docMk/>
          <pc:sldMk cId="2710435609" sldId="370"/>
        </pc:sldMkLst>
      </pc:sldChg>
      <pc:sldChg chg="del">
        <pc:chgData name="Andrea Tóth" userId="a019e4efe1a4a5c0" providerId="LiveId" clId="{E6851430-530C-4DD0-A48D-6C7D396243DE}" dt="2021-06-13T17:43:39.285" v="657" actId="47"/>
        <pc:sldMkLst>
          <pc:docMk/>
          <pc:sldMk cId="4259928493" sldId="371"/>
        </pc:sldMkLst>
      </pc:sldChg>
      <pc:sldChg chg="del">
        <pc:chgData name="Andrea Tóth" userId="a019e4efe1a4a5c0" providerId="LiveId" clId="{E6851430-530C-4DD0-A48D-6C7D396243DE}" dt="2021-06-13T17:43:41.287" v="658" actId="47"/>
        <pc:sldMkLst>
          <pc:docMk/>
          <pc:sldMk cId="2718913892" sldId="372"/>
        </pc:sldMkLst>
      </pc:sldChg>
      <pc:sldChg chg="del">
        <pc:chgData name="Andrea Tóth" userId="a019e4efe1a4a5c0" providerId="LiveId" clId="{E6851430-530C-4DD0-A48D-6C7D396243DE}" dt="2021-06-13T17:43:42.804" v="659" actId="47"/>
        <pc:sldMkLst>
          <pc:docMk/>
          <pc:sldMk cId="2623088757" sldId="373"/>
        </pc:sldMkLst>
      </pc:sldChg>
      <pc:sldChg chg="del">
        <pc:chgData name="Andrea Tóth" userId="a019e4efe1a4a5c0" providerId="LiveId" clId="{E6851430-530C-4DD0-A48D-6C7D396243DE}" dt="2021-06-13T17:43:44.407" v="660" actId="47"/>
        <pc:sldMkLst>
          <pc:docMk/>
          <pc:sldMk cId="2457663407" sldId="374"/>
        </pc:sldMkLst>
      </pc:sldChg>
      <pc:sldChg chg="del">
        <pc:chgData name="Andrea Tóth" userId="a019e4efe1a4a5c0" providerId="LiveId" clId="{E6851430-530C-4DD0-A48D-6C7D396243DE}" dt="2021-06-13T17:43:45.939" v="661" actId="47"/>
        <pc:sldMkLst>
          <pc:docMk/>
          <pc:sldMk cId="1252581579" sldId="375"/>
        </pc:sldMkLst>
      </pc:sldChg>
      <pc:sldChg chg="del">
        <pc:chgData name="Andrea Tóth" userId="a019e4efe1a4a5c0" providerId="LiveId" clId="{E6851430-530C-4DD0-A48D-6C7D396243DE}" dt="2021-06-13T17:43:46.803" v="662" actId="47"/>
        <pc:sldMkLst>
          <pc:docMk/>
          <pc:sldMk cId="2428027834" sldId="376"/>
        </pc:sldMkLst>
      </pc:sldChg>
      <pc:sldChg chg="del">
        <pc:chgData name="Andrea Tóth" userId="a019e4efe1a4a5c0" providerId="LiveId" clId="{E6851430-530C-4DD0-A48D-6C7D396243DE}" dt="2021-06-13T17:43:47.606" v="663" actId="47"/>
        <pc:sldMkLst>
          <pc:docMk/>
          <pc:sldMk cId="1710848123" sldId="377"/>
        </pc:sldMkLst>
      </pc:sldChg>
      <pc:sldChg chg="del">
        <pc:chgData name="Andrea Tóth" userId="a019e4efe1a4a5c0" providerId="LiveId" clId="{E6851430-530C-4DD0-A48D-6C7D396243DE}" dt="2021-06-13T17:43:48.333" v="664" actId="47"/>
        <pc:sldMkLst>
          <pc:docMk/>
          <pc:sldMk cId="1503339325" sldId="378"/>
        </pc:sldMkLst>
      </pc:sldChg>
      <pc:sldChg chg="del">
        <pc:chgData name="Andrea Tóth" userId="a019e4efe1a4a5c0" providerId="LiveId" clId="{E6851430-530C-4DD0-A48D-6C7D396243DE}" dt="2021-06-13T17:43:49.069" v="665" actId="47"/>
        <pc:sldMkLst>
          <pc:docMk/>
          <pc:sldMk cId="1922901430" sldId="379"/>
        </pc:sldMkLst>
      </pc:sldChg>
      <pc:sldChg chg="del">
        <pc:chgData name="Andrea Tóth" userId="a019e4efe1a4a5c0" providerId="LiveId" clId="{E6851430-530C-4DD0-A48D-6C7D396243DE}" dt="2021-06-13T17:43:50.072" v="666" actId="47"/>
        <pc:sldMkLst>
          <pc:docMk/>
          <pc:sldMk cId="247163221" sldId="380"/>
        </pc:sldMkLst>
      </pc:sldChg>
      <pc:sldChg chg="del">
        <pc:chgData name="Andrea Tóth" userId="a019e4efe1a4a5c0" providerId="LiveId" clId="{E6851430-530C-4DD0-A48D-6C7D396243DE}" dt="2021-06-13T17:43:50.843" v="667" actId="47"/>
        <pc:sldMkLst>
          <pc:docMk/>
          <pc:sldMk cId="1225268624" sldId="381"/>
        </pc:sldMkLst>
      </pc:sldChg>
      <pc:sldChg chg="del">
        <pc:chgData name="Andrea Tóth" userId="a019e4efe1a4a5c0" providerId="LiveId" clId="{E6851430-530C-4DD0-A48D-6C7D396243DE}" dt="2021-06-13T17:43:51.652" v="668" actId="47"/>
        <pc:sldMkLst>
          <pc:docMk/>
          <pc:sldMk cId="3444304962" sldId="382"/>
        </pc:sldMkLst>
      </pc:sldChg>
      <pc:sldChg chg="del">
        <pc:chgData name="Andrea Tóth" userId="a019e4efe1a4a5c0" providerId="LiveId" clId="{E6851430-530C-4DD0-A48D-6C7D396243DE}" dt="2021-06-13T17:43:52.456" v="669" actId="47"/>
        <pc:sldMkLst>
          <pc:docMk/>
          <pc:sldMk cId="179857150" sldId="383"/>
        </pc:sldMkLst>
      </pc:sldChg>
      <pc:sldChg chg="modSp mod">
        <pc:chgData name="Andrea Tóth" userId="a019e4efe1a4a5c0" providerId="LiveId" clId="{E6851430-530C-4DD0-A48D-6C7D396243DE}" dt="2021-06-13T17:40:48.440" v="425" actId="6549"/>
        <pc:sldMkLst>
          <pc:docMk/>
          <pc:sldMk cId="1688189033" sldId="384"/>
        </pc:sldMkLst>
        <pc:spChg chg="mod">
          <ac:chgData name="Andrea Tóth" userId="a019e4efe1a4a5c0" providerId="LiveId" clId="{E6851430-530C-4DD0-A48D-6C7D396243DE}" dt="2021-06-13T17:40:48.440" v="425" actId="6549"/>
          <ac:spMkLst>
            <pc:docMk/>
            <pc:sldMk cId="1688189033" sldId="384"/>
            <ac:spMk id="3" creationId="{00000000-0000-0000-0000-000000000000}"/>
          </ac:spMkLst>
        </pc:spChg>
      </pc:sldChg>
      <pc:sldChg chg="modSp mod">
        <pc:chgData name="Andrea Tóth" userId="a019e4efe1a4a5c0" providerId="LiveId" clId="{E6851430-530C-4DD0-A48D-6C7D396243DE}" dt="2021-06-13T18:00:12.897" v="857" actId="207"/>
        <pc:sldMkLst>
          <pc:docMk/>
          <pc:sldMk cId="1255101773" sldId="385"/>
        </pc:sldMkLst>
        <pc:spChg chg="mod">
          <ac:chgData name="Andrea Tóth" userId="a019e4efe1a4a5c0" providerId="LiveId" clId="{E6851430-530C-4DD0-A48D-6C7D396243DE}" dt="2021-06-13T18:00:12.897" v="857" actId="207"/>
          <ac:spMkLst>
            <pc:docMk/>
            <pc:sldMk cId="1255101773" sldId="385"/>
            <ac:spMk id="3" creationId="{00000000-0000-0000-0000-000000000000}"/>
          </ac:spMkLst>
        </pc:spChg>
      </pc:sldChg>
      <pc:sldChg chg="modSp mod">
        <pc:chgData name="Andrea Tóth" userId="a019e4efe1a4a5c0" providerId="LiveId" clId="{E6851430-530C-4DD0-A48D-6C7D396243DE}" dt="2021-06-13T17:43:18.044" v="655" actId="207"/>
        <pc:sldMkLst>
          <pc:docMk/>
          <pc:sldMk cId="3821344187" sldId="386"/>
        </pc:sldMkLst>
        <pc:spChg chg="mod">
          <ac:chgData name="Andrea Tóth" userId="a019e4efe1a4a5c0" providerId="LiveId" clId="{E6851430-530C-4DD0-A48D-6C7D396243DE}" dt="2021-06-13T17:43:18.044" v="655" actId="207"/>
          <ac:spMkLst>
            <pc:docMk/>
            <pc:sldMk cId="3821344187" sldId="386"/>
            <ac:spMk id="3" creationId="{00000000-0000-0000-0000-000000000000}"/>
          </ac:spMkLst>
        </pc:spChg>
      </pc:sldChg>
      <pc:sldChg chg="modSp add mod">
        <pc:chgData name="Andrea Tóth" userId="a019e4efe1a4a5c0" providerId="LiveId" clId="{E6851430-530C-4DD0-A48D-6C7D396243DE}" dt="2021-06-13T17:50:05.511" v="778" actId="20577"/>
        <pc:sldMkLst>
          <pc:docMk/>
          <pc:sldMk cId="571848437" sldId="387"/>
        </pc:sldMkLst>
        <pc:spChg chg="mod">
          <ac:chgData name="Andrea Tóth" userId="a019e4efe1a4a5c0" providerId="LiveId" clId="{E6851430-530C-4DD0-A48D-6C7D396243DE}" dt="2021-06-13T17:45:30.380" v="712" actId="20577"/>
          <ac:spMkLst>
            <pc:docMk/>
            <pc:sldMk cId="571848437" sldId="387"/>
            <ac:spMk id="2" creationId="{00000000-0000-0000-0000-000000000000}"/>
          </ac:spMkLst>
        </pc:spChg>
        <pc:spChg chg="mod">
          <ac:chgData name="Andrea Tóth" userId="a019e4efe1a4a5c0" providerId="LiveId" clId="{E6851430-530C-4DD0-A48D-6C7D396243DE}" dt="2021-06-13T17:50:05.511" v="778" actId="20577"/>
          <ac:spMkLst>
            <pc:docMk/>
            <pc:sldMk cId="571848437" sldId="387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02EC3C-AD89-485E-A82B-0FB66EFBECC4}" type="datetimeFigureOut">
              <a:rPr lang="hu-HU" smtClean="0"/>
              <a:t>2021. 06. 14.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0D67BB-AF5F-44E6-945D-FD661EF213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78319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230F8-2015-46AC-9C15-B08EDE877F5D}" type="datetimeFigureOut">
              <a:rPr lang="hu-HU" smtClean="0"/>
              <a:t>2021. 06. 14.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5C11E-540C-488B-B718-84796C0B45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658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sz="1200" b="0" i="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bruttó hozzáadott érték növekedése </a:t>
            </a:r>
            <a:endParaRPr lang="hu-HU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(értékesítés nettó árbevétel + aktivált saját teljesítmény – anyagjellegű ráfordítás) A vállalkozásnál a vizsgált időszakban mért nominális bruttó hozzáadott érték változásának, valamint a nominális bruttó hazai termék (GDP) azonos időszakban mért változásának egymáshoz viszonyított aránya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Választani lehet, hogy a 2019 évi vagy a 2020 évi gazdálkodási adatok a bázis év adatai.	</a:t>
            </a:r>
          </a:p>
          <a:p>
            <a:r>
              <a:rPr lang="hu-H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</a:p>
          <a:p>
            <a:endParaRPr lang="hu-HU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hu-H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38742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182680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414196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208563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643144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sz="1200" b="0" i="1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48707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hu-H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amely vállalkozás a GINOP Plusz-1.1.2-21 vagy GINOP Plusz-1.2.2-21 vagy GINOP Plusz-1.3.1-21 kódszámú felhívásra támogatási kérelmet nyújtott be kivéve, ha elutasító döntéssel rendelkezik, vagy korábban támogatásban részesült projektjének záró kifizetési igénylését benyújtotta.</a:t>
            </a:r>
          </a:p>
          <a:p>
            <a:r>
              <a:rPr lang="hu-H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amely 2019. december 31-én az európai uniós versenyjogi értelemben vett állami támogatásokkal kapcsolatos eljárásról és a regionális támogatási térképről szóló 37/2011. (III. 22.) Korm. rendelet (a továbbiakban: </a:t>
            </a:r>
            <a:r>
              <a:rPr lang="hu-HU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Atr</a:t>
            </a:r>
            <a:r>
              <a:rPr lang="hu-H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.) 6. § (4a) és (4b) bekezdése alapján nehéz helyzetben lévő vállalkozásnak minősült.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sz="1200" b="0" i="1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195771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Felhívjuk a figyelmet, hogy </a:t>
            </a:r>
            <a:r>
              <a:rPr lang="hu-HU" sz="1200" b="0" i="1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2021–2027 programozási időszakban az egyes európai uniós alapokból származó támogatások felhasználásának rendjéről szóló Korm. rendelet </a:t>
            </a:r>
            <a:r>
              <a:rPr lang="hu-H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(továbbiakban Korm. rendelet) alapján a támogatási kérelmek benyújtási lehetőségét a benyújtási határidő lejártát megelőzően is felfüggeszthetjük vagy a felhívást lezárhatjuk, ha a benyújtott támogatási kérelmekben igényelt támogatások összege eléri az adott benyújtási szakaszhoz rendelt keretösszeg 130%-át. A keret felhasználásáról és a felfüggesztés/lezárás lehetőségéről időben, a keretösszeg elérését megelőzően két alkalommal tájékoztatjuk Önöket a https://www.palyazat.gov.hu oldalon keresztül. Kérjük, kísérjék figyelemmel a megjelenő közleményeket és rendszerüzeneteket! Felhívjuk figyelmüket, hogy a keretfigyelésről rendszerüzenetet azon vállalkozások kapnak, akik a támogatási kérelem kitöltését megkezdték. </a:t>
            </a:r>
            <a:endParaRPr lang="hu-HU" sz="1200" b="0" i="1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49194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hu-HU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141113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hu-HU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Felhívjuk figyelmét, hogy a projekt keretében legalább 2 db önállóan nem támogatható tevékenység megvalósítása szükséges, amelyből kötelezően megvalósítandó a </a:t>
            </a:r>
            <a:r>
              <a:rPr lang="hu-HU" sz="1200" b="1" dirty="0"/>
              <a:t>Technológiafejlesztés, beleértve termelési és szolgáltatási, vagy infokommunikációs technológia fejlesztés, vagy a technológiai kapacitások bővítése, vagy az üzleti felhőszolgáltatások igénybevétele</a:t>
            </a:r>
            <a:r>
              <a:rPr lang="hu-HU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tevékenység. </a:t>
            </a:r>
            <a:endParaRPr lang="hu-HU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477410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15671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995165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74611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2021. 06. 14.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805236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700075" cy="936104"/>
          </a:xfrm>
        </p:spPr>
        <p:txBody>
          <a:bodyPr>
            <a:normAutofit/>
          </a:bodyPr>
          <a:lstStyle>
            <a:lvl1pPr algn="l">
              <a:defRPr sz="2400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2021. 06. 14.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9614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2021. 06. 14.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469027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2021. 06. 14.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4561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2021. 06. 14.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5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6175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2021. 06. 14.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428776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2021. 06. 14.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349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3886200"/>
            <a:ext cx="43434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/>
              <a:t>Click to edit Alcím</a:t>
            </a:r>
          </a:p>
          <a:p>
            <a:pPr lvl="0"/>
            <a:endParaRPr lang="hu-H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05FFA-4383-4574-9830-A5FF25BE8406}" type="datetimeFigureOut">
              <a:rPr lang="hu-HU" smtClean="0"/>
              <a:t>2021. 06. 14.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508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6" r:id="rId7"/>
    <p:sldLayoutId id="2147483667" r:id="rId8"/>
    <p:sldLayoutId id="2147483670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2400" b="1" kern="1200" cap="all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96097" y="1628800"/>
            <a:ext cx="7402139" cy="2016224"/>
          </a:xfrm>
        </p:spPr>
        <p:txBody>
          <a:bodyPr/>
          <a:lstStyle/>
          <a:p>
            <a:pPr algn="ctr"/>
            <a:r>
              <a:rPr lang="hu-HU" sz="2000" dirty="0"/>
              <a:t>a GINOP Plusz-1.2.1-21 </a:t>
            </a:r>
            <a:r>
              <a:rPr lang="hu-HU" b="0" dirty="0"/>
              <a:t> </a:t>
            </a:r>
            <a:r>
              <a:rPr lang="hu-HU" sz="2000" dirty="0"/>
              <a:t>A mikro-, kis- és Középvállalkozások modern üzleti és termelési kihívásokhoz való alkalmazkodását segítő Fejlesztések támogatása CÍMŰ FELHÍVÁS </a:t>
            </a:r>
            <a:endParaRPr lang="hu-HU" sz="2800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2714" y="3768049"/>
            <a:ext cx="4106685" cy="2880499"/>
          </a:xfrm>
          <a:prstGeom prst="rect">
            <a:avLst/>
          </a:prstGeom>
        </p:spPr>
      </p:pic>
      <p:sp>
        <p:nvSpPr>
          <p:cNvPr id="5" name="Téglalap 4"/>
          <p:cNvSpPr/>
          <p:nvPr/>
        </p:nvSpPr>
        <p:spPr>
          <a:xfrm>
            <a:off x="6084168" y="607293"/>
            <a:ext cx="221406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200" b="1" dirty="0">
                <a:solidFill>
                  <a:prstClr val="white"/>
                </a:solidFill>
              </a:rPr>
              <a:t>KÖFOP-3.3.3-15-2016-00001</a:t>
            </a:r>
            <a:endParaRPr lang="hu-HU" dirty="0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383" y="522243"/>
            <a:ext cx="1656184" cy="362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770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7796419" cy="936104"/>
          </a:xfrm>
        </p:spPr>
        <p:txBody>
          <a:bodyPr>
            <a:normAutofit/>
          </a:bodyPr>
          <a:lstStyle/>
          <a:p>
            <a:pPr algn="ctr"/>
            <a:r>
              <a:rPr lang="hu-HU" dirty="0"/>
              <a:t>GINOP Plusz-1.2.1-21</a:t>
            </a:r>
            <a:br>
              <a:rPr lang="hu-HU" dirty="0"/>
            </a:br>
            <a:r>
              <a:rPr lang="hu-HU" dirty="0"/>
              <a:t>EREDMÉNYESSÉGMÉRÉS!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just"/>
            <a:endParaRPr lang="hu-HU" sz="1600" b="1" dirty="0"/>
          </a:p>
          <a:p>
            <a:pPr algn="just"/>
            <a:r>
              <a:rPr lang="hu-HU" sz="6400" b="1" dirty="0"/>
              <a:t>Az összköltség maximum 70%-át elérő visszatérítendő támogatás (VT) az előre meghatározott eredményességi célok elérése esetén részben vagy egészben átalakítható vissza nem térítendő támogatássá (VNT). 	</a:t>
            </a:r>
          </a:p>
          <a:p>
            <a:r>
              <a:rPr lang="hu-HU" sz="6400" b="1" dirty="0"/>
              <a:t>Eredményesség mérésre egy alkalommal kerül sor a benyújtott projekt esetében (a projekt fizikai befejezését követő első lezárt üzleti év, amely az 1. Projekt Fenntartási Jelentésben kerül ellenőrzésre) </a:t>
            </a:r>
          </a:p>
          <a:p>
            <a:r>
              <a:rPr lang="hu-HU" sz="6400" b="1" dirty="0"/>
              <a:t>Az átfordulási mérték annak függvénye, hogy a támogatást igénylő hány %pontot ér el a maximálisan szerezhető 100 %pontból. </a:t>
            </a:r>
          </a:p>
          <a:p>
            <a:pPr>
              <a:buAutoNum type="arabicParenR"/>
            </a:pPr>
            <a:r>
              <a:rPr lang="hu-HU" sz="6400" b="1" dirty="0"/>
              <a:t>Bruttó hozzáadott érték GDP növekedéssel arányos növekedése 60%</a:t>
            </a:r>
          </a:p>
          <a:p>
            <a:pPr marL="0" indent="0">
              <a:buNone/>
            </a:pPr>
            <a:r>
              <a:rPr lang="hu-HU" sz="6400" dirty="0"/>
              <a:t>      Nettó árbevétel+ aktivált saját teljesítés-anyagi jellegű ráfordítás</a:t>
            </a:r>
          </a:p>
          <a:p>
            <a:pPr marL="0" indent="0">
              <a:buNone/>
            </a:pPr>
            <a:r>
              <a:rPr lang="hu-HU" sz="6400" b="1" dirty="0"/>
              <a:t>2)   Projekt hatékony végrehajtása 20%</a:t>
            </a:r>
          </a:p>
          <a:p>
            <a:pPr marL="0" indent="0">
              <a:buNone/>
            </a:pPr>
            <a:r>
              <a:rPr lang="hu-HU" sz="6400" b="1" dirty="0"/>
              <a:t>      </a:t>
            </a:r>
            <a:r>
              <a:rPr lang="hu-HU" sz="6400" dirty="0"/>
              <a:t>A visszamérés időpontjáig </a:t>
            </a:r>
            <a:r>
              <a:rPr lang="hu-HU" sz="6400" dirty="0" err="1"/>
              <a:t>max</a:t>
            </a:r>
            <a:r>
              <a:rPr lang="hu-HU" sz="6400" dirty="0"/>
              <a:t>. 3 alkalommal kerül benyújtásra módosítási igény</a:t>
            </a:r>
            <a:endParaRPr lang="hu-HU" sz="6400" b="1" dirty="0"/>
          </a:p>
          <a:p>
            <a:pPr marL="0" indent="0">
              <a:buNone/>
            </a:pPr>
            <a:r>
              <a:rPr lang="hu-HU" sz="6400" b="1" dirty="0"/>
              <a:t>3)   Vállalkozói tudás bővítése 20% </a:t>
            </a:r>
          </a:p>
          <a:p>
            <a:r>
              <a:rPr lang="hu-HU" sz="6400" dirty="0"/>
              <a:t>Részt vesz legalább három különböző, a Modern Mintaüzem Program keretében regisztrált mintaüzem-látogatáson. </a:t>
            </a:r>
          </a:p>
          <a:p>
            <a:r>
              <a:rPr lang="hu-HU" sz="6400" dirty="0"/>
              <a:t>Mintaüzemként részt vesz a Modern Mintaüzem Program megvalósításában és legalább 30 db vállalkozót fogad látogatóként </a:t>
            </a:r>
          </a:p>
          <a:p>
            <a:r>
              <a:rPr lang="hu-HU" sz="6400" dirty="0"/>
              <a:t>Az IFKA Nonprofit Kft. által </a:t>
            </a:r>
            <a:r>
              <a:rPr lang="hu-HU" sz="6400" dirty="0" err="1"/>
              <a:t>validált</a:t>
            </a:r>
            <a:r>
              <a:rPr lang="hu-HU" sz="6400" dirty="0"/>
              <a:t> zöldítési tervvel vagy </a:t>
            </a:r>
            <a:r>
              <a:rPr lang="hu-HU" sz="6400" dirty="0" err="1"/>
              <a:t>ökocímkével</a:t>
            </a:r>
            <a:r>
              <a:rPr lang="hu-HU" sz="6400" dirty="0"/>
              <a:t> rendelkezik </a:t>
            </a:r>
          </a:p>
          <a:p>
            <a:r>
              <a:rPr lang="hu-HU" sz="6400" dirty="0"/>
              <a:t>Igénybe veszi a BÉT valamelyik vállalkozásfejlesztési szolgáltatását </a:t>
            </a:r>
          </a:p>
          <a:p>
            <a:pPr marL="0" indent="0">
              <a:buNone/>
            </a:pPr>
            <a:r>
              <a:rPr lang="hu-HU" sz="6400" b="1" dirty="0"/>
              <a:t>	</a:t>
            </a:r>
          </a:p>
          <a:p>
            <a:pPr marL="0" indent="0">
              <a:buNone/>
            </a:pPr>
            <a:r>
              <a:rPr lang="hu-HU" sz="4900" b="1" dirty="0"/>
              <a:t>	</a:t>
            </a:r>
          </a:p>
          <a:p>
            <a:pPr marL="0" indent="0">
              <a:buNone/>
            </a:pPr>
            <a:r>
              <a:rPr lang="hu-HU" sz="4900" dirty="0"/>
              <a:t>	</a:t>
            </a:r>
          </a:p>
          <a:p>
            <a:pPr marL="0" indent="0">
              <a:buNone/>
            </a:pPr>
            <a:r>
              <a:rPr lang="hu-HU" sz="4900" dirty="0"/>
              <a:t>	</a:t>
            </a:r>
          </a:p>
          <a:p>
            <a:pPr marL="0" indent="0">
              <a:buNone/>
            </a:pPr>
            <a:r>
              <a:rPr lang="hu-HU" sz="4900" b="1" dirty="0"/>
              <a:t>	</a:t>
            </a:r>
          </a:p>
          <a:p>
            <a:pPr algn="just"/>
            <a:endParaRPr lang="hu-HU" sz="1600" b="1" dirty="0"/>
          </a:p>
          <a:p>
            <a:pPr algn="just"/>
            <a:endParaRPr lang="hu-HU" sz="1600" dirty="0"/>
          </a:p>
          <a:p>
            <a:pPr marL="0" indent="0" algn="just">
              <a:buNone/>
            </a:pPr>
            <a:r>
              <a:rPr lang="hu-HU" dirty="0"/>
              <a:t>	</a:t>
            </a:r>
          </a:p>
          <a:p>
            <a:pPr marL="0" indent="0" algn="just">
              <a:buNone/>
            </a:pPr>
            <a:r>
              <a:rPr lang="hu-HU" sz="1600" dirty="0"/>
              <a:t>	</a:t>
            </a:r>
          </a:p>
          <a:p>
            <a:pPr algn="just"/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226884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Fontos!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hu-HU" sz="3400" b="1" u="sng" dirty="0"/>
              <a:t>Fontos specifikumok:</a:t>
            </a:r>
          </a:p>
          <a:p>
            <a:pPr marL="0" indent="0">
              <a:buNone/>
            </a:pPr>
            <a:endParaRPr lang="hu-HU" sz="3400" dirty="0"/>
          </a:p>
          <a:p>
            <a:endParaRPr lang="hu-HU" sz="3400" dirty="0"/>
          </a:p>
          <a:p>
            <a:r>
              <a:rPr lang="hu-HU" sz="3400" dirty="0"/>
              <a:t>A projektben beszerzett eszközöket az érintett eszközök kereskedelmi forgalmával üzletszerűen foglalkozó, kereskedőnek, vagy gyártónak minősülő szállítótól kell vásárolni, a piacon szokványos jótállási és szavatossági feltételek biztosítása mellett. Az eszközöket csak megfelelő tárgyi- és humánerőforrásokkal, valamint szervízhálózattal rendelkező gyártótól, vagy hivatalos forgalmazótól lehet beszerezni, a támogatást igénylőnek mellékletként csatolnia kell a gyártó és a forgalmazó közötti hivatalos kapcsolatot alátámasztó dokumentumot (pl. disztribútori megállapodás, gyártói igazolás/nyilatkozat a forgalmazói kapcsolatról, gyártó honlapjáról készült képernyőkép, amely igazolja a szállító forgalmazói státuszát, a gyártó európai disztribútora és a magyar kereskedő közötti kapcsolatról szóló dokumentum (amennyiben a kapcsolat levezethető); amennyiben a szállító a gyártó leányvállalata és a kapcsolat egyértelmű (cégkivonat alapján), abban az esetben nem szükséges külön alátámasztó dokumentumot csatolni. </a:t>
            </a:r>
          </a:p>
          <a:p>
            <a:pPr marL="0" indent="0" algn="just">
              <a:buNone/>
            </a:pPr>
            <a:r>
              <a:rPr lang="hu-HU" sz="1600" dirty="0"/>
              <a:t> </a:t>
            </a:r>
          </a:p>
          <a:p>
            <a:endParaRPr lang="hu-HU" dirty="0"/>
          </a:p>
          <a:p>
            <a:r>
              <a:rPr lang="hu-HU" dirty="0"/>
              <a:t>Egyszerűsített piacfelméréssel alátámasztott, </a:t>
            </a:r>
            <a:r>
              <a:rPr lang="hu-HU" dirty="0" err="1"/>
              <a:t>listaáras</a:t>
            </a:r>
            <a:r>
              <a:rPr lang="hu-HU" dirty="0"/>
              <a:t> termékek beszerzése esetén nem szükséges a gyártó és a forgalmazó közötti hivatalos kapcsolatot alátámasztó dokumentumot benyújtani. (</a:t>
            </a:r>
            <a:r>
              <a:rPr lang="hu-HU" dirty="0" err="1"/>
              <a:t>Webáruház</a:t>
            </a:r>
            <a:r>
              <a:rPr lang="hu-HU" dirty="0"/>
              <a:t>)</a:t>
            </a:r>
          </a:p>
          <a:p>
            <a:pPr algn="just"/>
            <a:endParaRPr lang="hu-HU" sz="1700" dirty="0"/>
          </a:p>
          <a:p>
            <a:endParaRPr lang="hu-HU" sz="1700" dirty="0"/>
          </a:p>
        </p:txBody>
      </p:sp>
    </p:spTree>
    <p:extLst>
      <p:ext uri="{BB962C8B-B14F-4D97-AF65-F5344CB8AC3E}">
        <p14:creationId xmlns:p14="http://schemas.microsoft.com/office/powerpoint/2010/main" val="29779206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Fontos!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sz="1600" b="1" u="sng" dirty="0"/>
              <a:t>Fontos specifikumok:</a:t>
            </a:r>
          </a:p>
          <a:p>
            <a:pPr algn="just"/>
            <a:endParaRPr lang="hu-HU" sz="1600" dirty="0"/>
          </a:p>
          <a:p>
            <a:pPr algn="just"/>
            <a:r>
              <a:rPr lang="hu-HU" sz="1700" dirty="0"/>
              <a:t>a 3. benyújtási szakaszban csak </a:t>
            </a:r>
            <a:r>
              <a:rPr lang="hu-HU" sz="1700" dirty="0" err="1"/>
              <a:t>mikrovállalkozások</a:t>
            </a:r>
            <a:r>
              <a:rPr lang="hu-HU" sz="1700" dirty="0"/>
              <a:t> vagy azok a kis- és középvállalkozások nyújthatnak be támogatási kérelmet, amelyek a felhívás keretében tervezett fejlesztéseiket a 4. számú melléklet szerinti szabad vállalkozási zónának minősülő településen valósítják meg. </a:t>
            </a:r>
          </a:p>
          <a:p>
            <a:endParaRPr lang="hu-HU" sz="1700" dirty="0"/>
          </a:p>
          <a:p>
            <a:r>
              <a:rPr lang="hu-HU" sz="1700" dirty="0"/>
              <a:t>500.000 Ft-ot meg nem haladó </a:t>
            </a:r>
            <a:r>
              <a:rPr lang="hu-HU" sz="1700" dirty="0" err="1"/>
              <a:t>listaáras</a:t>
            </a:r>
            <a:r>
              <a:rPr lang="hu-HU" sz="1700" dirty="0"/>
              <a:t> hardverek alátámasztása kizárólag egyszerűsített piacfelméréssel történhet.</a:t>
            </a:r>
          </a:p>
          <a:p>
            <a:endParaRPr lang="hu-HU" sz="1700" dirty="0"/>
          </a:p>
          <a:p>
            <a:r>
              <a:rPr lang="hu-HU" sz="1700" dirty="0"/>
              <a:t>Pest megye települései is pályázhatnak.</a:t>
            </a:r>
          </a:p>
          <a:p>
            <a:endParaRPr lang="hu-HU" sz="1700" dirty="0"/>
          </a:p>
          <a:p>
            <a:r>
              <a:rPr lang="hu-HU" sz="1700" dirty="0"/>
              <a:t>A fejlesztés megvalósulásának helyszíne a támogatást igénylő bejegyzett magyarországi székhelye, telephelye vagy fióktelepe lehet. A támogatást igénylő csak a bejegyzett székhelyén, telephelyén vagy fióktelepén valósíthatja meg fejlesztését. A megvalósulási helyszínnek a </a:t>
            </a:r>
            <a:r>
              <a:rPr lang="hu-HU" sz="1700" b="1" dirty="0"/>
              <a:t>támogatási kérelem benyújtását megelőző 60. napnál korábban </a:t>
            </a:r>
            <a:r>
              <a:rPr lang="hu-HU" sz="1700" dirty="0"/>
              <a:t>kell a támogatást igénylő székhelyeként, telephelyeként vagy fióktelepeként bejegyzésre kerülnie, továbbá alkalmasnak kell lennie, illetve a projekt eredményeképpen alkalmassá kell válnia a projekt megvalósítására </a:t>
            </a:r>
          </a:p>
          <a:p>
            <a:pPr algn="just"/>
            <a:endParaRPr lang="hu-HU" sz="1700" dirty="0"/>
          </a:p>
          <a:p>
            <a:endParaRPr lang="hu-HU" sz="1700" dirty="0"/>
          </a:p>
        </p:txBody>
      </p:sp>
    </p:spTree>
    <p:extLst>
      <p:ext uri="{BB962C8B-B14F-4D97-AF65-F5344CB8AC3E}">
        <p14:creationId xmlns:p14="http://schemas.microsoft.com/office/powerpoint/2010/main" val="16881890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Fontos!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sz="1600" b="1" u="sng" dirty="0"/>
              <a:t>Fontos specifikumok:</a:t>
            </a:r>
          </a:p>
          <a:p>
            <a:pPr algn="just"/>
            <a:endParaRPr lang="hu-HU" sz="1600" dirty="0"/>
          </a:p>
          <a:p>
            <a:r>
              <a:rPr lang="hu-HU" sz="1700" dirty="0"/>
              <a:t>Ingatlan beruházásnál a támogatható tevékenység elszámolható költsége nem haladhatja meg az alábbi fajlagos költségeket: </a:t>
            </a:r>
          </a:p>
          <a:p>
            <a:r>
              <a:rPr lang="hu-HU" sz="1700" dirty="0"/>
              <a:t>• ingatlan építés és ingatlan bővítés esetén nem haladhatja meg a nettó 338 800,- Ft/nm fajlagos költséget (a fajlagos költség vetítési alapja az építés vagy bővítés bruttó alapterülete). </a:t>
            </a:r>
          </a:p>
          <a:p>
            <a:r>
              <a:rPr lang="hu-HU" sz="1700" dirty="0"/>
              <a:t>• ingatlan átalakítás esetén nem haladhatja meg a nettó 272 500,- Ft/nm fajlagos költséget (a fajlagos költség vetítési alapja az átalakítással érintett épületrész nettó alapterülete). </a:t>
            </a:r>
          </a:p>
          <a:p>
            <a:r>
              <a:rPr lang="hu-HU" sz="1700" dirty="0"/>
              <a:t>Korszerűsítés: szigetelés, nyílászáró csere, fűtéskorszerűsítés, világítás korszerűsítés, árnyékolás és megújuló energia (Napelem min. 5 </a:t>
            </a:r>
            <a:r>
              <a:rPr lang="hu-HU" sz="1700" dirty="0" err="1"/>
              <a:t>kWp</a:t>
            </a:r>
            <a:r>
              <a:rPr lang="hu-HU" sz="1700" dirty="0"/>
              <a:t> névleges teljesítményű), </a:t>
            </a:r>
            <a:r>
              <a:rPr lang="hu-HU" sz="1700" dirty="0">
                <a:solidFill>
                  <a:srgbClr val="FF0000"/>
                </a:solidFill>
              </a:rPr>
              <a:t>tetőszerkezet újjáépítése</a:t>
            </a:r>
          </a:p>
          <a:p>
            <a:endParaRPr lang="hu-HU" sz="1700" dirty="0"/>
          </a:p>
          <a:p>
            <a:r>
              <a:rPr lang="hu-HU" sz="1700" dirty="0"/>
              <a:t>épület fejlesztése tevékenységek esetén, amennyiben az ingatlan hasznosítása során lakás/lakhatás célú fejlesztés valósulna meg. Az „ÁÚF 21-27”-től eltérően már a támogatási kérelem benyújtásakor sem minősülhet a fejlesztéssel érintett ingatlan lakáscélú ingatlannak. Lakás/lakhatási célú fejlesztésnek minősül minden olyan fejlesztés és/vagy beruházás, amely a KSH építmény jegyzékében a „11 </a:t>
            </a:r>
            <a:r>
              <a:rPr lang="hu-HU" sz="1700" b="1" dirty="0"/>
              <a:t>LAKÓÉPÜLETEK</a:t>
            </a:r>
            <a:r>
              <a:rPr lang="hu-HU" sz="1700" dirty="0"/>
              <a:t>” között nevesített épületek fejlesztésére irányul. </a:t>
            </a:r>
          </a:p>
          <a:p>
            <a:endParaRPr lang="hu-HU" sz="2300" dirty="0"/>
          </a:p>
          <a:p>
            <a:pPr algn="just"/>
            <a:endParaRPr lang="hu-HU" sz="1600" dirty="0"/>
          </a:p>
          <a:p>
            <a:endParaRPr lang="hu-HU" sz="1700" dirty="0"/>
          </a:p>
        </p:txBody>
      </p:sp>
    </p:spTree>
    <p:extLst>
      <p:ext uri="{BB962C8B-B14F-4D97-AF65-F5344CB8AC3E}">
        <p14:creationId xmlns:p14="http://schemas.microsoft.com/office/powerpoint/2010/main" val="12551017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Fontos!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1700" b="1" u="sng" dirty="0"/>
              <a:t>Fontos specifikumok:</a:t>
            </a:r>
          </a:p>
          <a:p>
            <a:endParaRPr lang="hu-HU" sz="1700" dirty="0"/>
          </a:p>
          <a:p>
            <a:r>
              <a:rPr lang="hu-HU" sz="1600" dirty="0"/>
              <a:t>Amennyiben a projekt megvalósítása tartalmaz ingatlan beruházást, úgy a tulajdonostársak hozzájárulásának, a megállapodásnak az osztatlan közös tulajdonban lévő ingatlan használatáról, a bérbeadó hozzájárulásának és bérleti szerződésnek, az ingatlan használatba vételének egyéb eseteiben a használatba adó hozzájárulásának, közokiratba vagy teljes bizonyító erejű magánokiratba foglalt használati megállapodásnak, a jogszabályban előírt </a:t>
            </a:r>
            <a:r>
              <a:rPr lang="hu-HU" sz="1600" b="1" dirty="0"/>
              <a:t>engedélyezési eljárás támogatási kérelem benyújtása előtti megindítását igazoló dokumentumnak, valamint az építési tervdokumentációnak </a:t>
            </a:r>
            <a:r>
              <a:rPr lang="hu-HU" sz="1600" dirty="0"/>
              <a:t>rendelkezésre kell állnia, amennyiben az releváns a támogatási kérelem vonatkozásában. </a:t>
            </a:r>
          </a:p>
          <a:p>
            <a:r>
              <a:rPr lang="hu-HU" sz="1400" dirty="0">
                <a:solidFill>
                  <a:srgbClr val="FF0000"/>
                </a:solidFill>
              </a:rPr>
              <a:t>Az infrastrukturális beruházásra vonatkozó piacfelméréshez kapcsolódóan rendelkezésre kell állnia a részletes (munkanemekre bontott) – kivitelezőtől független, építész vagy mérnöki kamarai tagsággal rendelkező tervező által kiállított – építési tervezői nyilatkozatnak és költségbecslésnek, amely igazolja a piacfelmérés realitását</a:t>
            </a:r>
            <a:r>
              <a:rPr lang="hu-HU" sz="1600" dirty="0"/>
              <a:t>.</a:t>
            </a:r>
          </a:p>
          <a:p>
            <a:r>
              <a:rPr lang="hu-HU" sz="1600" dirty="0"/>
              <a:t>Az ingatlannak per- és igénymentesnek kell lenni. </a:t>
            </a:r>
          </a:p>
          <a:p>
            <a:pPr algn="just"/>
            <a:endParaRPr lang="hu-HU" sz="1600" dirty="0"/>
          </a:p>
          <a:p>
            <a:endParaRPr lang="hu-HU" sz="1700" dirty="0"/>
          </a:p>
        </p:txBody>
      </p:sp>
    </p:spTree>
    <p:extLst>
      <p:ext uri="{BB962C8B-B14F-4D97-AF65-F5344CB8AC3E}">
        <p14:creationId xmlns:p14="http://schemas.microsoft.com/office/powerpoint/2010/main" val="38213441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1124744"/>
            <a:ext cx="7920880" cy="4392488"/>
          </a:xfrm>
        </p:spPr>
        <p:txBody>
          <a:bodyPr/>
          <a:lstStyle/>
          <a:p>
            <a:r>
              <a:rPr lang="hu-HU" dirty="0"/>
              <a:t/>
            </a:r>
            <a:br>
              <a:rPr lang="hu-HU" dirty="0"/>
            </a:br>
            <a:r>
              <a:rPr lang="hu-HU" dirty="0"/>
              <a:t>Köszönöm a figyelmet</a:t>
            </a:r>
            <a:br>
              <a:rPr lang="hu-HU" dirty="0"/>
            </a:br>
            <a:r>
              <a:rPr lang="hu-HU" dirty="0"/>
              <a:t/>
            </a:r>
            <a:br>
              <a:rPr lang="hu-HU" dirty="0"/>
            </a:br>
            <a:r>
              <a:rPr lang="hu-HU" sz="2000" b="0" cap="none" dirty="0"/>
              <a:t/>
            </a:r>
            <a:br>
              <a:rPr lang="hu-HU" sz="2000" b="0" cap="none" dirty="0"/>
            </a:br>
            <a:r>
              <a:rPr lang="hu-HU" sz="2000" b="0" cap="none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Név: Tóth Andrea</a:t>
            </a:r>
            <a:br>
              <a:rPr lang="hu-HU" sz="2000" b="0" cap="none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</a:br>
            <a:r>
              <a:rPr lang="hu-HU" sz="2000" b="0" cap="none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e-mail: toth.andrea@szpi.hu</a:t>
            </a:r>
            <a:br>
              <a:rPr lang="hu-HU" sz="2000" b="0" cap="none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</a:br>
            <a:r>
              <a:rPr lang="hu-HU" sz="2000" b="0" cap="none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telefon: 20 380 1130</a:t>
            </a:r>
            <a:br>
              <a:rPr lang="hu-HU" sz="2000" b="0" cap="none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</a:br>
            <a:r>
              <a:rPr lang="hu-HU" sz="2000" b="0" cap="none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2021.június 11.</a:t>
            </a:r>
            <a:br>
              <a:rPr lang="hu-HU" sz="2000" b="0" cap="none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</a:br>
            <a:r>
              <a:rPr lang="hu-HU" sz="2000" b="0" cap="none" dirty="0"/>
              <a:t/>
            </a:r>
            <a:br>
              <a:rPr lang="hu-HU" sz="2000" b="0" cap="none" dirty="0"/>
            </a:br>
            <a:endParaRPr lang="hu-HU" sz="8800" b="0" cap="none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5444" y="3769872"/>
            <a:ext cx="4106685" cy="2880499"/>
          </a:xfrm>
          <a:prstGeom prst="rect">
            <a:avLst/>
          </a:prstGeom>
        </p:spPr>
      </p:pic>
      <p:sp>
        <p:nvSpPr>
          <p:cNvPr id="6" name="Téglalap 5"/>
          <p:cNvSpPr/>
          <p:nvPr/>
        </p:nvSpPr>
        <p:spPr>
          <a:xfrm>
            <a:off x="6084168" y="607293"/>
            <a:ext cx="221406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200" b="1" dirty="0">
                <a:solidFill>
                  <a:prstClr val="white"/>
                </a:solidFill>
              </a:rPr>
              <a:t>KÖFOP-3.3.3-15-2016-00001</a:t>
            </a:r>
            <a:endParaRPr lang="hu-HU" dirty="0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703316"/>
            <a:ext cx="1656184" cy="362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528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8238811" cy="936104"/>
          </a:xfrm>
        </p:spPr>
        <p:txBody>
          <a:bodyPr>
            <a:normAutofit/>
          </a:bodyPr>
          <a:lstStyle/>
          <a:p>
            <a:pPr algn="ctr"/>
            <a:r>
              <a:rPr lang="hu-HU" dirty="0"/>
              <a:t>GINOP Plusz-1.2.1-21</a:t>
            </a:r>
            <a:br>
              <a:rPr lang="hu-HU" dirty="0"/>
            </a:br>
            <a:r>
              <a:rPr lang="hu-HU" dirty="0"/>
              <a:t>Támogatást igénylők köre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1331640" y="6021288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29208" y="1372686"/>
            <a:ext cx="8229600" cy="529667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1800" dirty="0"/>
              <a:t> </a:t>
            </a:r>
            <a:r>
              <a:rPr lang="hu-HU" sz="1800" b="1" dirty="0"/>
              <a:t>Mikro-, kis-, és középvállalkozások</a:t>
            </a:r>
            <a:r>
              <a:rPr lang="hu-HU" sz="1400" dirty="0"/>
              <a:t>: </a:t>
            </a:r>
          </a:p>
          <a:p>
            <a:pPr marL="0" indent="0">
              <a:buNone/>
            </a:pPr>
            <a:endParaRPr lang="hu-HU" sz="1400" dirty="0"/>
          </a:p>
          <a:p>
            <a:pPr marL="0" indent="0">
              <a:buNone/>
            </a:pPr>
            <a:r>
              <a:rPr lang="hu-HU" sz="1400" dirty="0"/>
              <a:t>• amelyek rendelkeznek legalább </a:t>
            </a:r>
            <a:r>
              <a:rPr lang="hu-HU" sz="1400" b="1" dirty="0"/>
              <a:t>1 lezárt</a:t>
            </a:r>
            <a:r>
              <a:rPr lang="hu-HU" sz="1400" dirty="0"/>
              <a:t>, teljes üzleti évvel </a:t>
            </a:r>
          </a:p>
          <a:p>
            <a:pPr marL="0" indent="0">
              <a:buNone/>
            </a:pPr>
            <a:r>
              <a:rPr lang="hu-HU" sz="1400" dirty="0"/>
              <a:t>• amelyek éves átlagos statisztikai állományi létszáma a támogatási kérelem benyújtását megelőző  lezárt, teljes üzleti évben, </a:t>
            </a:r>
            <a:r>
              <a:rPr lang="hu-HU" sz="1400" b="1" dirty="0">
                <a:solidFill>
                  <a:srgbClr val="FF0000"/>
                </a:solidFill>
              </a:rPr>
              <a:t>de 2019-nél nem korábbi üzleti évben </a:t>
            </a:r>
            <a:r>
              <a:rPr lang="hu-HU" sz="1400" dirty="0"/>
              <a:t>legalább </a:t>
            </a:r>
            <a:r>
              <a:rPr lang="hu-HU" sz="1400" b="1" dirty="0"/>
              <a:t>3 fő </a:t>
            </a:r>
            <a:r>
              <a:rPr lang="hu-HU" sz="1400" dirty="0"/>
              <a:t>volt, </a:t>
            </a:r>
          </a:p>
          <a:p>
            <a:pPr marL="0" indent="0">
              <a:buNone/>
            </a:pPr>
            <a:r>
              <a:rPr lang="hu-HU" sz="1400" dirty="0"/>
              <a:t>• amelyek Magyarország területén székhellyel rendelkező </a:t>
            </a:r>
            <a:r>
              <a:rPr lang="hu-HU" sz="1400" b="1" dirty="0"/>
              <a:t>kettős könyvvitelt vezető </a:t>
            </a:r>
            <a:r>
              <a:rPr lang="hu-HU" sz="1400" dirty="0"/>
              <a:t>gazdasági társaságok, egyéni cégek, vagy az Európai Gazdasági Térség területén székhellyel és Magyarországon fiókteleppel rendelkező kettős könyvvitelt vezető gazdasági társaságok fióktelepei, </a:t>
            </a:r>
          </a:p>
          <a:p>
            <a:pPr marL="0" indent="0">
              <a:buNone/>
            </a:pPr>
            <a:r>
              <a:rPr lang="hu-HU" sz="1400" dirty="0"/>
              <a:t>• amelyek </a:t>
            </a:r>
            <a:r>
              <a:rPr lang="hu-HU" sz="1400" b="1" dirty="0"/>
              <a:t>nem</a:t>
            </a:r>
            <a:r>
              <a:rPr lang="hu-HU" sz="1400" dirty="0"/>
              <a:t> tartoznak a </a:t>
            </a:r>
            <a:r>
              <a:rPr lang="hu-HU" sz="1400" b="1" dirty="0"/>
              <a:t>KATA</a:t>
            </a:r>
            <a:r>
              <a:rPr lang="hu-HU" sz="1400" dirty="0"/>
              <a:t> hatálya alá. </a:t>
            </a:r>
          </a:p>
          <a:p>
            <a:pPr marL="0" indent="0">
              <a:buNone/>
            </a:pPr>
            <a:endParaRPr lang="hu-HU" sz="1400" dirty="0"/>
          </a:p>
          <a:p>
            <a:pPr marL="0" indent="0">
              <a:buNone/>
            </a:pPr>
            <a:r>
              <a:rPr lang="hu-HU" sz="1400" b="1" dirty="0"/>
              <a:t>Gazdálkodási formakód szerint támogatási kérelmet nyújthatnak be</a:t>
            </a:r>
            <a:r>
              <a:rPr lang="hu-HU" sz="1400" dirty="0"/>
              <a:t>: </a:t>
            </a:r>
          </a:p>
          <a:p>
            <a:pPr marL="0" indent="0">
              <a:buNone/>
            </a:pPr>
            <a:endParaRPr lang="hu-HU" sz="1400" dirty="0"/>
          </a:p>
          <a:p>
            <a:pPr marL="0" indent="0">
              <a:buNone/>
            </a:pPr>
            <a:r>
              <a:rPr lang="hu-HU" sz="1400" dirty="0"/>
              <a:t>• 113 Korlátolt felelősségű társaság </a:t>
            </a:r>
          </a:p>
          <a:p>
            <a:pPr marL="0" indent="0">
              <a:buNone/>
            </a:pPr>
            <a:r>
              <a:rPr lang="hu-HU" sz="1400" dirty="0"/>
              <a:t>• 114 Részvénytársaság </a:t>
            </a:r>
          </a:p>
          <a:p>
            <a:pPr marL="0" indent="0">
              <a:buNone/>
            </a:pPr>
            <a:r>
              <a:rPr lang="hu-HU" sz="1400" dirty="0"/>
              <a:t>• 116 Közkereseti társaság </a:t>
            </a:r>
          </a:p>
          <a:p>
            <a:pPr marL="0" indent="0">
              <a:buNone/>
            </a:pPr>
            <a:r>
              <a:rPr lang="hu-HU" sz="1400" dirty="0"/>
              <a:t>• 117 Betéti társaság </a:t>
            </a:r>
          </a:p>
          <a:p>
            <a:pPr marL="0" indent="0">
              <a:buNone/>
            </a:pPr>
            <a:r>
              <a:rPr lang="hu-HU" sz="1400" dirty="0"/>
              <a:t>• 131 Ügyvédi iroda </a:t>
            </a:r>
          </a:p>
          <a:p>
            <a:pPr marL="0" indent="0">
              <a:buNone/>
            </a:pPr>
            <a:r>
              <a:rPr lang="hu-HU" sz="1400" dirty="0"/>
              <a:t>• 141 Európai részvénytársaság (SE) </a:t>
            </a:r>
          </a:p>
          <a:p>
            <a:pPr marL="0" indent="0">
              <a:buNone/>
            </a:pPr>
            <a:r>
              <a:rPr lang="hu-HU" sz="1400" dirty="0"/>
              <a:t>• 226 Külföldi vállalkozás magyarországi fióktelepe </a:t>
            </a:r>
          </a:p>
          <a:p>
            <a:pPr marL="0" indent="0">
              <a:buNone/>
            </a:pPr>
            <a:r>
              <a:rPr lang="hu-HU" sz="1400" dirty="0"/>
              <a:t>• 228 Egyéni cég</a:t>
            </a:r>
          </a:p>
          <a:p>
            <a:pPr marL="0" indent="0">
              <a:buNone/>
            </a:pPr>
            <a:r>
              <a:rPr lang="hu-HU" sz="1400" b="1" dirty="0">
                <a:solidFill>
                  <a:srgbClr val="FF0000"/>
                </a:solidFill>
              </a:rPr>
              <a:t>• 231 Egyéni vállalkozó</a:t>
            </a:r>
          </a:p>
          <a:p>
            <a:pPr marL="0" indent="0">
              <a:buNone/>
            </a:pPr>
            <a:endParaRPr lang="hu-HU" sz="1400" dirty="0"/>
          </a:p>
          <a:p>
            <a:pPr marL="0" indent="0">
              <a:buNone/>
            </a:pPr>
            <a:endParaRPr lang="hu-HU" sz="1400" dirty="0"/>
          </a:p>
          <a:p>
            <a:pPr marL="0" indent="0">
              <a:buNone/>
            </a:pPr>
            <a:r>
              <a:rPr lang="hu-HU" sz="1400" dirty="0"/>
              <a:t>	</a:t>
            </a:r>
          </a:p>
          <a:p>
            <a:pPr marL="0" indent="0" algn="just">
              <a:buNone/>
            </a:pPr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val="1438693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8238811" cy="936104"/>
          </a:xfrm>
        </p:spPr>
        <p:txBody>
          <a:bodyPr>
            <a:normAutofit/>
          </a:bodyPr>
          <a:lstStyle/>
          <a:p>
            <a:pPr algn="ctr"/>
            <a:r>
              <a:rPr lang="hu-HU" dirty="0"/>
              <a:t>GINOP Plusz-1.2.1-21</a:t>
            </a:r>
            <a:br>
              <a:rPr lang="hu-HU" dirty="0"/>
            </a:br>
            <a:r>
              <a:rPr lang="hu-HU" dirty="0"/>
              <a:t>KI nem nyújthat be támogatási kérelmet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1331640" y="6021288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29208" y="1372686"/>
            <a:ext cx="8229600" cy="5296674"/>
          </a:xfrm>
        </p:spPr>
        <p:txBody>
          <a:bodyPr>
            <a:noAutofit/>
          </a:bodyPr>
          <a:lstStyle/>
          <a:p>
            <a:r>
              <a:rPr lang="hu-HU" sz="1400" dirty="0"/>
              <a:t>amelynek fejlesztési igénye </a:t>
            </a:r>
            <a:r>
              <a:rPr lang="hu-HU" sz="1400" b="1" dirty="0"/>
              <a:t>Budapest területén </a:t>
            </a:r>
            <a:r>
              <a:rPr lang="hu-HU" sz="1400" dirty="0"/>
              <a:t>valósulna meg; </a:t>
            </a:r>
          </a:p>
          <a:p>
            <a:r>
              <a:rPr lang="hu-HU" sz="1400" dirty="0"/>
              <a:t>amelynek a </a:t>
            </a:r>
            <a:r>
              <a:rPr lang="hu-HU" sz="1400" b="1" dirty="0"/>
              <a:t>saját tőkéje </a:t>
            </a:r>
            <a:r>
              <a:rPr lang="hu-HU" sz="1400" dirty="0"/>
              <a:t>a támogatási kérelem benyújtását megelőző jóváhagyott lezárt, </a:t>
            </a:r>
            <a:r>
              <a:rPr lang="hu-HU" sz="1400" dirty="0" smtClean="0"/>
              <a:t>teljes </a:t>
            </a:r>
            <a:r>
              <a:rPr lang="hu-HU" sz="1400" dirty="0" smtClean="0">
                <a:solidFill>
                  <a:srgbClr val="FF0000"/>
                </a:solidFill>
              </a:rPr>
              <a:t>de </a:t>
            </a:r>
            <a:r>
              <a:rPr lang="hu-HU" sz="1400" dirty="0">
                <a:solidFill>
                  <a:srgbClr val="FF0000"/>
                </a:solidFill>
              </a:rPr>
              <a:t>2019-nél nem korábbi </a:t>
            </a:r>
            <a:r>
              <a:rPr lang="hu-HU" sz="1400" dirty="0" smtClean="0"/>
              <a:t>üzleti </a:t>
            </a:r>
            <a:r>
              <a:rPr lang="hu-HU" sz="1400" dirty="0"/>
              <a:t>év éves beszámolója alapján </a:t>
            </a:r>
            <a:r>
              <a:rPr lang="hu-HU" sz="1400" b="1" dirty="0"/>
              <a:t>negatív</a:t>
            </a:r>
            <a:r>
              <a:rPr lang="hu-HU" sz="1400" dirty="0"/>
              <a:t> vagy a saját tőkéje a törzstőke (alaptőke) jogszabályban előírt legkisebb mértéke alá csökkent;</a:t>
            </a:r>
          </a:p>
          <a:p>
            <a:r>
              <a:rPr lang="hu-HU" sz="1400" dirty="0"/>
              <a:t>amely a jelen Felhívásra benyújtott támogatási kérelmében rögzített projektjének az elszámolható összköltsége meghaladja a támogatási kérelem benyújtását megelőző jóváhagyott, lezárt</a:t>
            </a:r>
            <a:r>
              <a:rPr lang="hu-HU" sz="1400" dirty="0">
                <a:solidFill>
                  <a:srgbClr val="FF0000"/>
                </a:solidFill>
              </a:rPr>
              <a:t>, </a:t>
            </a:r>
            <a:r>
              <a:rPr lang="hu-HU" sz="1400" dirty="0" smtClean="0">
                <a:solidFill>
                  <a:srgbClr val="FF0000"/>
                </a:solidFill>
              </a:rPr>
              <a:t>teljes, de </a:t>
            </a:r>
            <a:r>
              <a:rPr lang="hu-HU" sz="1400" dirty="0">
                <a:solidFill>
                  <a:srgbClr val="FF0000"/>
                </a:solidFill>
              </a:rPr>
              <a:t>2019-nél nem korábbi </a:t>
            </a:r>
            <a:r>
              <a:rPr lang="hu-HU" sz="1400" dirty="0" smtClean="0"/>
              <a:t>üzleti </a:t>
            </a:r>
            <a:r>
              <a:rPr lang="hu-HU" sz="1400" dirty="0"/>
              <a:t>év éves beszámoló szerinti </a:t>
            </a:r>
            <a:r>
              <a:rPr lang="hu-HU" sz="1400" b="1" dirty="0" err="1"/>
              <a:t>árbevételnek</a:t>
            </a:r>
            <a:r>
              <a:rPr lang="hu-HU" sz="1400" b="1" dirty="0"/>
              <a:t> </a:t>
            </a:r>
            <a:r>
              <a:rPr lang="hu-HU" sz="1400" b="1" dirty="0">
                <a:solidFill>
                  <a:srgbClr val="FF0000"/>
                </a:solidFill>
              </a:rPr>
              <a:t>kétszeresét;</a:t>
            </a:r>
          </a:p>
          <a:p>
            <a:r>
              <a:rPr lang="hu-HU" sz="1400" dirty="0"/>
              <a:t>amellyel szemben a Nemzeti Adó- és Vámhivatal (NAV) által indított </a:t>
            </a:r>
            <a:r>
              <a:rPr lang="hu-HU" sz="1400" b="1" dirty="0"/>
              <a:t>végrehajtási eljárás </a:t>
            </a:r>
            <a:r>
              <a:rPr lang="hu-HU" sz="1400" dirty="0"/>
              <a:t>van folyamatban a támogatási kérelem benyújtásának időpontjába;</a:t>
            </a:r>
          </a:p>
          <a:p>
            <a:r>
              <a:rPr lang="hu-HU" sz="1400" dirty="0"/>
              <a:t>amelynek fejlesztési igénye a </a:t>
            </a:r>
            <a:r>
              <a:rPr lang="hu-HU" sz="1400" b="1" dirty="0"/>
              <a:t>TEÁOR’08 01.11-09.90; 10.11-11.07, 12.00, 19.10-20, 24.10, 30.11-12 és 33.11-20 </a:t>
            </a:r>
            <a:r>
              <a:rPr lang="hu-HU" sz="1400" dirty="0"/>
              <a:t>kód szerinti tevékenységekkel kapcsolatos beruházásokra irányul; </a:t>
            </a:r>
          </a:p>
          <a:p>
            <a:r>
              <a:rPr lang="hu-HU" sz="1400" dirty="0"/>
              <a:t>amely vállalkozás mezőgazdasági termelőnek minősül –a támogatási kérelem benyújtását megelőző jóváhagyott, legutolsó lezárt, teljes </a:t>
            </a:r>
            <a:r>
              <a:rPr lang="hu-HU" sz="1400" dirty="0">
                <a:solidFill>
                  <a:srgbClr val="FF0000"/>
                </a:solidFill>
              </a:rPr>
              <a:t>de 2019-nél nem korábbi </a:t>
            </a:r>
            <a:r>
              <a:rPr lang="hu-HU" sz="1400" dirty="0"/>
              <a:t>üzleti év éves beszámoló szerinti </a:t>
            </a:r>
            <a:r>
              <a:rPr lang="hu-HU" sz="1400" b="1" dirty="0"/>
              <a:t>árbevételének legalább 50%-a mezőgazdasági tevékenységbő</a:t>
            </a:r>
            <a:r>
              <a:rPr lang="hu-HU" sz="1400" dirty="0"/>
              <a:t>l származik;</a:t>
            </a:r>
          </a:p>
          <a:p>
            <a:r>
              <a:rPr lang="hu-HU" sz="1400" dirty="0"/>
              <a:t>amelynek fejlesztési igénye a </a:t>
            </a:r>
            <a:r>
              <a:rPr lang="hu-HU" sz="1400" b="1" dirty="0"/>
              <a:t>dohány és dohánytermékek </a:t>
            </a:r>
            <a:r>
              <a:rPr lang="hu-HU" sz="1400" dirty="0"/>
              <a:t>gyártásával, feldolgozásával és forgalomba hozatalával kapcsolatos beruházásokra irányul;</a:t>
            </a:r>
          </a:p>
          <a:p>
            <a:r>
              <a:rPr lang="hu-HU" sz="1400" dirty="0"/>
              <a:t>amelynek fejlesztési igénye </a:t>
            </a:r>
            <a:r>
              <a:rPr lang="hu-HU" sz="1400" b="1" dirty="0"/>
              <a:t>szálláshely és/vagy fürdőfejlesztésre </a:t>
            </a:r>
            <a:r>
              <a:rPr lang="hu-HU" sz="1400" dirty="0"/>
              <a:t>irányul;</a:t>
            </a:r>
          </a:p>
          <a:p>
            <a:r>
              <a:rPr lang="hu-HU" sz="1400" dirty="0"/>
              <a:t>amennyiben a vállalkozás a korábbi szakaszokban már támogatói döntéssel rendelkezik, úgy a következő szakaszokban nem jogosult támogatási kérelmet benyújtani;</a:t>
            </a:r>
          </a:p>
          <a:p>
            <a:r>
              <a:rPr lang="hu-HU" sz="1400" dirty="0"/>
              <a:t>amely vállalkozás a GINOP Plusz-1.1.2-21 vagy GINOP Plusz-1.2.2-21 vagy GINOP Plusz-1.3.1-21 kódszámú felhívásra támogatási kérelmet nyújtott be.  </a:t>
            </a:r>
          </a:p>
          <a:p>
            <a:pPr marL="0" indent="0">
              <a:buNone/>
            </a:pPr>
            <a:r>
              <a:rPr lang="hu-HU" sz="1400" dirty="0"/>
              <a:t> </a:t>
            </a:r>
          </a:p>
          <a:p>
            <a:endParaRPr lang="hu-HU" sz="1400" dirty="0"/>
          </a:p>
          <a:p>
            <a:pPr marL="0" indent="0">
              <a:buNone/>
            </a:pPr>
            <a:r>
              <a:rPr lang="hu-HU" sz="1400" dirty="0"/>
              <a:t> </a:t>
            </a:r>
          </a:p>
          <a:p>
            <a:pPr marL="0" indent="0">
              <a:buNone/>
            </a:pPr>
            <a:r>
              <a:rPr lang="hu-HU" sz="1400" dirty="0"/>
              <a:t> </a:t>
            </a:r>
          </a:p>
          <a:p>
            <a:endParaRPr lang="hu-HU" sz="1400" dirty="0"/>
          </a:p>
          <a:p>
            <a:pPr marL="0" indent="0">
              <a:buNone/>
            </a:pPr>
            <a:endParaRPr lang="hu-HU" sz="1400" dirty="0"/>
          </a:p>
          <a:p>
            <a:pPr marL="0" indent="0">
              <a:buNone/>
            </a:pPr>
            <a:r>
              <a:rPr lang="hu-HU" sz="1400" dirty="0"/>
              <a:t>	</a:t>
            </a:r>
          </a:p>
          <a:p>
            <a:pPr marL="0" indent="0" algn="just">
              <a:buNone/>
            </a:pPr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val="3900582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8238811" cy="936104"/>
          </a:xfrm>
        </p:spPr>
        <p:txBody>
          <a:bodyPr>
            <a:normAutofit/>
          </a:bodyPr>
          <a:lstStyle/>
          <a:p>
            <a:pPr algn="ctr"/>
            <a:r>
              <a:rPr lang="hu-HU" dirty="0"/>
              <a:t>GINOP pLUSZ-1.2.1-21</a:t>
            </a:r>
            <a:br>
              <a:rPr lang="hu-HU" dirty="0"/>
            </a:br>
            <a:r>
              <a:rPr lang="hu-HU" dirty="0"/>
              <a:t>benyújtás időpontja, forrás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1331640" y="6021288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29208" y="1372686"/>
            <a:ext cx="8229600" cy="529667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hu-HU" sz="1800" b="1" dirty="0"/>
              <a:t>A támogatási kérelem benyújtásának határideje ütemezés szerint</a:t>
            </a:r>
            <a:r>
              <a:rPr lang="hu-HU" sz="1600" b="1" dirty="0"/>
              <a:t>:</a:t>
            </a:r>
          </a:p>
          <a:p>
            <a:pPr marL="0" indent="0" algn="just">
              <a:buNone/>
            </a:pPr>
            <a:endParaRPr lang="hu-HU" sz="1600" dirty="0"/>
          </a:p>
          <a:p>
            <a:pPr marL="0" indent="0" algn="just">
              <a:buNone/>
            </a:pPr>
            <a:r>
              <a:rPr lang="hu-HU" sz="1600" dirty="0">
                <a:solidFill>
                  <a:srgbClr val="FF0000"/>
                </a:solidFill>
              </a:rPr>
              <a:t>1.benyújtási szakasz: </a:t>
            </a:r>
            <a:r>
              <a:rPr lang="hu-HU" sz="1600" b="1" dirty="0">
                <a:solidFill>
                  <a:srgbClr val="FF0000"/>
                </a:solidFill>
              </a:rPr>
              <a:t>2021. július 12.  - 2021.július 19.  </a:t>
            </a:r>
          </a:p>
          <a:p>
            <a:pPr marL="0" indent="0" algn="just">
              <a:buNone/>
            </a:pPr>
            <a:r>
              <a:rPr lang="hu-HU" sz="1600" dirty="0">
                <a:solidFill>
                  <a:srgbClr val="FF0000"/>
                </a:solidFill>
              </a:rPr>
              <a:t>Rendelkezésre álló forrás</a:t>
            </a:r>
            <a:r>
              <a:rPr lang="hu-HU" sz="1600" b="1" dirty="0">
                <a:solidFill>
                  <a:srgbClr val="FF0000"/>
                </a:solidFill>
              </a:rPr>
              <a:t>:100 Milliárd F</a:t>
            </a:r>
            <a:r>
              <a:rPr lang="hu-HU" sz="1600" dirty="0">
                <a:solidFill>
                  <a:srgbClr val="FF0000"/>
                </a:solidFill>
              </a:rPr>
              <a:t>t</a:t>
            </a:r>
          </a:p>
          <a:p>
            <a:pPr marL="0" indent="0" algn="just">
              <a:buNone/>
            </a:pPr>
            <a:r>
              <a:rPr lang="hu-HU" sz="1600" dirty="0">
                <a:solidFill>
                  <a:srgbClr val="FF0000"/>
                </a:solidFill>
              </a:rPr>
              <a:t>2.benyújtási szakasz: </a:t>
            </a:r>
            <a:r>
              <a:rPr lang="hu-HU" sz="1600" b="1" dirty="0">
                <a:solidFill>
                  <a:srgbClr val="FF0000"/>
                </a:solidFill>
              </a:rPr>
              <a:t>2021. október 11. - 2021.október 18.  </a:t>
            </a:r>
          </a:p>
          <a:p>
            <a:pPr marL="0" indent="0" algn="just">
              <a:buNone/>
            </a:pPr>
            <a:r>
              <a:rPr lang="hu-HU" sz="1600" dirty="0">
                <a:solidFill>
                  <a:srgbClr val="FF0000"/>
                </a:solidFill>
              </a:rPr>
              <a:t>Rendelkezésre álló forrás</a:t>
            </a:r>
            <a:r>
              <a:rPr lang="hu-HU" sz="1600" b="1" dirty="0">
                <a:solidFill>
                  <a:srgbClr val="FF0000"/>
                </a:solidFill>
              </a:rPr>
              <a:t>:50 Milliárd Ft</a:t>
            </a:r>
          </a:p>
          <a:p>
            <a:pPr marL="0" indent="0" algn="just">
              <a:buNone/>
            </a:pPr>
            <a:r>
              <a:rPr lang="hu-HU" sz="1600" dirty="0"/>
              <a:t>3.benyújtási szakasz: </a:t>
            </a:r>
            <a:r>
              <a:rPr lang="hu-HU" sz="1600" b="1" dirty="0"/>
              <a:t>2022. január 10. - 2022. január 17.  </a:t>
            </a:r>
          </a:p>
          <a:p>
            <a:pPr marL="0" indent="0" algn="just">
              <a:buNone/>
            </a:pPr>
            <a:r>
              <a:rPr lang="hu-HU" sz="1600" dirty="0"/>
              <a:t>Rendelkezésre álló forrás</a:t>
            </a:r>
            <a:r>
              <a:rPr lang="hu-HU" sz="1600" b="1" dirty="0"/>
              <a:t>:50 Milliárd Ft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hu-HU" sz="1600" dirty="0"/>
              <a:t>Az egyes értékelési határnapokig benyújtásra került projektek együttesen kerülnek elbírálásra.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hu-HU" sz="1400" b="1" dirty="0"/>
              <a:t>A 3. benyújtási szakaszban csak </a:t>
            </a:r>
            <a:r>
              <a:rPr lang="hu-HU" sz="1400" b="1" dirty="0" err="1"/>
              <a:t>mikrovállalkozások</a:t>
            </a:r>
            <a:r>
              <a:rPr lang="hu-HU" sz="1400" b="1" dirty="0"/>
              <a:t> (Budapest kivételével területi korlátozás nélkül) és azok a kis- és középvállalkozások nyújthatnak be támogatási kérelmet, amelyek a felhívás keretében tervezett fejlesztéseiket a 4. számú melléklet szerinti szabad vállalkozási zónának minősülő településen valósítják meg. </a:t>
            </a:r>
            <a:endParaRPr lang="hu-HU" sz="1400" dirty="0"/>
          </a:p>
          <a:p>
            <a:pPr marL="0" indent="0" algn="just">
              <a:lnSpc>
                <a:spcPct val="150000"/>
              </a:lnSpc>
              <a:buNone/>
            </a:pPr>
            <a:endParaRPr lang="hu-HU" sz="1400" dirty="0"/>
          </a:p>
          <a:p>
            <a:pPr marL="0" indent="0" algn="just">
              <a:buNone/>
            </a:pPr>
            <a:endParaRPr lang="hu-HU" sz="1600" dirty="0"/>
          </a:p>
        </p:txBody>
      </p:sp>
    </p:spTree>
    <p:extLst>
      <p:ext uri="{BB962C8B-B14F-4D97-AF65-F5344CB8AC3E}">
        <p14:creationId xmlns:p14="http://schemas.microsoft.com/office/powerpoint/2010/main" val="2974148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8238811" cy="936104"/>
          </a:xfrm>
        </p:spPr>
        <p:txBody>
          <a:bodyPr>
            <a:normAutofit/>
          </a:bodyPr>
          <a:lstStyle/>
          <a:p>
            <a:pPr algn="ctr"/>
            <a:r>
              <a:rPr lang="hu-HU" dirty="0"/>
              <a:t>GINOP Plusz-1.2.1-21</a:t>
            </a:r>
            <a:br>
              <a:rPr lang="hu-HU" dirty="0"/>
            </a:br>
            <a:r>
              <a:rPr lang="hu-HU" dirty="0"/>
              <a:t>kötelezően megvalósítandó tevékenység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1331640" y="6021288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29208" y="1372686"/>
            <a:ext cx="8229600" cy="529667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hu-HU" sz="1600" b="1" dirty="0"/>
              <a:t>Kötelezően megvalósítandó, önállóan nem támogatható tevékenységek</a:t>
            </a:r>
            <a:r>
              <a:rPr lang="hu-HU" sz="1800" b="1" dirty="0"/>
              <a:t>: </a:t>
            </a:r>
          </a:p>
          <a:p>
            <a:pPr marL="0" indent="0" algn="ctr">
              <a:buNone/>
            </a:pPr>
            <a:endParaRPr lang="hu-HU" sz="1800" b="1" dirty="0"/>
          </a:p>
          <a:p>
            <a:pPr marL="0" indent="0">
              <a:buNone/>
            </a:pPr>
            <a:r>
              <a:rPr lang="hu-HU" sz="1400" b="1" dirty="0"/>
              <a:t>Technológiafejlesztés, beleértve termelési és szolgáltatási, valamint infokommunikációs technológia fejlesztését, a technológiai kapacitások bővítését, és az üzleti felhőszolgáltatások igénybevételét. </a:t>
            </a:r>
          </a:p>
          <a:p>
            <a:pPr marL="0" indent="0">
              <a:buNone/>
            </a:pPr>
            <a:r>
              <a:rPr lang="hu-HU" sz="1600" dirty="0"/>
              <a:t>I</a:t>
            </a:r>
            <a:r>
              <a:rPr lang="hu-HU" sz="1600" dirty="0" smtClean="0"/>
              <a:t>.  </a:t>
            </a:r>
            <a:r>
              <a:rPr lang="hu-HU" sz="1400" dirty="0" smtClean="0"/>
              <a:t>Új eszközök, gépek</a:t>
            </a:r>
            <a:endParaRPr lang="hu-HU" sz="1400" dirty="0"/>
          </a:p>
          <a:p>
            <a:r>
              <a:rPr lang="hu-HU" sz="1400" dirty="0">
                <a:solidFill>
                  <a:srgbClr val="FF0000"/>
                </a:solidFill>
              </a:rPr>
              <a:t>Technológiai korszerűsítést eredményező új, egyenként minimum nettó 200.000 Ft értékű eszközök (szállítás, beüzemelés, betanítás). Egyedi tervezésű és gyártású célgép beszerzése is támogatható. </a:t>
            </a:r>
          </a:p>
          <a:p>
            <a:r>
              <a:rPr lang="hu-HU" sz="1400" dirty="0">
                <a:solidFill>
                  <a:srgbClr val="FF0000"/>
                </a:solidFill>
              </a:rPr>
              <a:t>Az eszközök felszerszámozásához az új szerszámok, új kiegészítő berendezések költsége minimum nettó 200.000 Ft értékben</a:t>
            </a:r>
          </a:p>
          <a:p>
            <a:pPr algn="just"/>
            <a:r>
              <a:rPr lang="hu-HU" sz="1400" dirty="0">
                <a:solidFill>
                  <a:srgbClr val="FF0000"/>
                </a:solidFill>
              </a:rPr>
              <a:t>A Felhívás 2.1.2.1 a) pontja alapján beszerezhető új eszközök, gépek rendeltetésszerű használatához szükséges szoftver és annak üzembe helyezésével összefüggő szolgáltatások (pl.: paraméterezés, beállítások, </a:t>
            </a:r>
            <a:r>
              <a:rPr lang="hu-HU" sz="1400" dirty="0" err="1">
                <a:solidFill>
                  <a:srgbClr val="FF0000"/>
                </a:solidFill>
              </a:rPr>
              <a:t>testreszabás</a:t>
            </a:r>
            <a:r>
              <a:rPr lang="hu-HU" sz="1400" dirty="0">
                <a:solidFill>
                  <a:srgbClr val="FF0000"/>
                </a:solidFill>
              </a:rPr>
              <a:t>, tesztelés stb.)</a:t>
            </a:r>
          </a:p>
          <a:p>
            <a:r>
              <a:rPr lang="hu-HU" sz="1400" dirty="0">
                <a:solidFill>
                  <a:srgbClr val="FF0000"/>
                </a:solidFill>
              </a:rPr>
              <a:t>Egyenként minimum nettó 200.000 Ft értékű új hardver beszerzése </a:t>
            </a:r>
          </a:p>
          <a:p>
            <a:r>
              <a:rPr lang="hu-HU" sz="1400" dirty="0">
                <a:solidFill>
                  <a:srgbClr val="FF0000"/>
                </a:solidFill>
              </a:rPr>
              <a:t>Hálózati eszközök beszerzési költségei, amely tartalmazza a vételárat, tartalmazhatja a projekthez közvetlenül kapcsolódó információ /adattárolás költségeit</a:t>
            </a:r>
          </a:p>
          <a:p>
            <a:r>
              <a:rPr lang="hu-HU" sz="1400" dirty="0">
                <a:solidFill>
                  <a:srgbClr val="FF0000"/>
                </a:solidFill>
              </a:rPr>
              <a:t>Telekommunikációs eszközök beszerzési költségei, amely tartalmazza a vételárat, tartalmazhatja a projekthez közvetlenül kapcsolódó információ / adattárolás költségeit</a:t>
            </a:r>
            <a:r>
              <a:rPr lang="hu-HU" sz="1000" dirty="0"/>
              <a:t>.</a:t>
            </a:r>
            <a:endParaRPr lang="hu-HU" sz="1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u-HU" sz="1400" dirty="0"/>
              <a:t>II. Megújuló energiaforrást hasznosító technológiák alkalmazásához kapcsolódó új eszközök beszerzésének költsége (napelem, napkollektor) </a:t>
            </a:r>
          </a:p>
          <a:p>
            <a:pPr marL="0" indent="0">
              <a:buNone/>
            </a:pPr>
            <a:endParaRPr lang="hu-HU" sz="1400" dirty="0"/>
          </a:p>
          <a:p>
            <a:pPr marL="0" indent="0" algn="just">
              <a:buNone/>
            </a:pPr>
            <a:r>
              <a:rPr lang="hu-HU" sz="1600" dirty="0"/>
              <a:t> </a:t>
            </a:r>
          </a:p>
          <a:p>
            <a:endParaRPr lang="hu-HU" sz="1600" dirty="0"/>
          </a:p>
          <a:p>
            <a:pPr marL="0" indent="0" algn="just">
              <a:buNone/>
            </a:pPr>
            <a:r>
              <a:rPr lang="hu-HU" sz="1600" dirty="0"/>
              <a:t>	</a:t>
            </a:r>
          </a:p>
          <a:p>
            <a:pPr marL="0" indent="0" algn="just">
              <a:buNone/>
            </a:pPr>
            <a:endParaRPr lang="hu-HU" sz="1600" dirty="0"/>
          </a:p>
        </p:txBody>
      </p:sp>
    </p:spTree>
    <p:extLst>
      <p:ext uri="{BB962C8B-B14F-4D97-AF65-F5344CB8AC3E}">
        <p14:creationId xmlns:p14="http://schemas.microsoft.com/office/powerpoint/2010/main" val="3373063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8238811" cy="936104"/>
          </a:xfrm>
        </p:spPr>
        <p:txBody>
          <a:bodyPr>
            <a:normAutofit/>
          </a:bodyPr>
          <a:lstStyle/>
          <a:p>
            <a:pPr algn="ctr"/>
            <a:r>
              <a:rPr lang="hu-HU" dirty="0"/>
              <a:t>VINOP-1.2.1-21</a:t>
            </a:r>
            <a:br>
              <a:rPr lang="hu-HU" dirty="0"/>
            </a:br>
            <a:r>
              <a:rPr lang="hu-HU" dirty="0"/>
              <a:t>választható tevékenység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1331640" y="6021288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29208" y="1372686"/>
            <a:ext cx="8229600" cy="529667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hu-HU" sz="1800" b="1" dirty="0"/>
              <a:t>Választható, önállóan nem támogatható tevékenységek:</a:t>
            </a:r>
          </a:p>
          <a:p>
            <a:pPr marL="0" indent="0">
              <a:buNone/>
            </a:pPr>
            <a:endParaRPr lang="hu-HU" sz="1600" dirty="0"/>
          </a:p>
          <a:p>
            <a:pPr>
              <a:buFont typeface="Wingdings" panose="05000000000000000000" pitchFamily="2" charset="2"/>
              <a:buChar char="§"/>
            </a:pPr>
            <a:r>
              <a:rPr lang="hu-HU" sz="1600" dirty="0"/>
              <a:t> A vállalkozói tevékenység végzésével összefüggő </a:t>
            </a:r>
            <a:r>
              <a:rPr lang="hu-HU" sz="1600" b="1" dirty="0"/>
              <a:t>infrastrukturális és  ingatlan beruházás</a:t>
            </a:r>
            <a:r>
              <a:rPr lang="hu-HU" sz="1600" dirty="0"/>
              <a:t> (a projekt elszámolható összköltségének legfeljebb </a:t>
            </a:r>
            <a:r>
              <a:rPr lang="hu-HU" sz="1600" b="1" dirty="0"/>
              <a:t>70%</a:t>
            </a:r>
            <a:r>
              <a:rPr lang="hu-HU" sz="1600" dirty="0"/>
              <a:t>-át érheti el).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1600" b="1" dirty="0"/>
              <a:t>Tanácsadási szolgáltatások </a:t>
            </a:r>
            <a:r>
              <a:rPr lang="hu-HU" sz="1600" dirty="0"/>
              <a:t>igénybevétele: előre rögzített szolgáltatói listán szereplő, nyílt kiválasztáson, valamint részletes szakmai előminősítésen átesett szolgáltatóktól igénybe vett, a felhívás 2.3. o) pontjában részletezett szolgáltatástípusok (legfeljebb 50 millió Ft értékben, a </a:t>
            </a:r>
            <a:r>
              <a:rPr lang="hu-HU" sz="1600" b="1" dirty="0"/>
              <a:t>képzéssel együtt </a:t>
            </a:r>
            <a:r>
              <a:rPr lang="hu-HU" sz="1600" dirty="0"/>
              <a:t>legfeljebb a projekt elszámolható összköltségének </a:t>
            </a:r>
            <a:r>
              <a:rPr lang="hu-HU" sz="1600" b="1" dirty="0"/>
              <a:t>20%</a:t>
            </a:r>
            <a:r>
              <a:rPr lang="hu-HU" sz="1600" dirty="0"/>
              <a:t>-át érheti el).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1600" b="1" dirty="0"/>
              <a:t>Képzési szolgáltatások </a:t>
            </a:r>
            <a:r>
              <a:rPr lang="hu-HU" sz="1600" dirty="0"/>
              <a:t>igénybevétele: a vállalat fejlődéséhez szükséges, illetve a munkavállalók magasabb szintű munkavégzését elősegítő képzés, amely kizárólag a https://vali.ifka.hu honlapon regisztrált szolgáltatóktól vehető igénybe (</a:t>
            </a:r>
            <a:r>
              <a:rPr lang="hu-HU" sz="1600" dirty="0">
                <a:solidFill>
                  <a:srgbClr val="FF0000"/>
                </a:solidFill>
              </a:rPr>
              <a:t>legfeljebb 5</a:t>
            </a:r>
            <a:r>
              <a:rPr lang="hu-HU" sz="1600" dirty="0"/>
              <a:t> </a:t>
            </a:r>
            <a:r>
              <a:rPr lang="hu-HU" sz="1600" dirty="0">
                <a:solidFill>
                  <a:srgbClr val="FF0000"/>
                </a:solidFill>
              </a:rPr>
              <a:t>millió Ft </a:t>
            </a:r>
            <a:r>
              <a:rPr lang="hu-HU" sz="1600" dirty="0"/>
              <a:t>értékben, a tanácsadással együtt legfeljebb a projekt elszámolható összköltségének 20%-át érheti el).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1600" dirty="0"/>
              <a:t>Eszközbeszerzéshez kapcsolódó </a:t>
            </a:r>
            <a:r>
              <a:rPr lang="hu-HU" sz="1600" b="1" dirty="0"/>
              <a:t>gyártási licenc, gyártási know-how </a:t>
            </a:r>
            <a:r>
              <a:rPr lang="hu-HU" sz="1600" dirty="0"/>
              <a:t>beszerzése (a projekt elszámolható összköltségének legfeljebb </a:t>
            </a:r>
            <a:r>
              <a:rPr lang="hu-HU" sz="1600" b="1" dirty="0"/>
              <a:t>10%-</a:t>
            </a:r>
            <a:r>
              <a:rPr lang="hu-HU" sz="1600" dirty="0"/>
              <a:t>át érheti el)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1600" b="1" dirty="0"/>
              <a:t>Megújuló energiaforrást hasznosító technológiák </a:t>
            </a:r>
            <a:r>
              <a:rPr lang="hu-HU" sz="1600" dirty="0"/>
              <a:t>alkalmazása, melyek célja a gazdasági-termelési folyamatok és az üzemi/üzleti építmények energiaigényének fedezése megújuló energia előállításával (legfeljebb a projekt elszámolható összköltségének </a:t>
            </a:r>
            <a:r>
              <a:rPr lang="hu-HU" sz="1600" b="1" dirty="0"/>
              <a:t>50%-át </a:t>
            </a:r>
            <a:r>
              <a:rPr lang="hu-HU" sz="1600" dirty="0"/>
              <a:t>érhetik el). </a:t>
            </a:r>
          </a:p>
          <a:p>
            <a:pPr marL="0" indent="0">
              <a:buNone/>
            </a:pPr>
            <a:endParaRPr lang="hu-HU" sz="1600" dirty="0"/>
          </a:p>
          <a:p>
            <a:pPr marL="0" indent="0">
              <a:buNone/>
            </a:pPr>
            <a:endParaRPr lang="hu-HU" sz="1600" dirty="0"/>
          </a:p>
        </p:txBody>
      </p:sp>
    </p:spTree>
    <p:extLst>
      <p:ext uri="{BB962C8B-B14F-4D97-AF65-F5344CB8AC3E}">
        <p14:creationId xmlns:p14="http://schemas.microsoft.com/office/powerpoint/2010/main" val="3655905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8238811" cy="936104"/>
          </a:xfrm>
        </p:spPr>
        <p:txBody>
          <a:bodyPr>
            <a:normAutofit/>
          </a:bodyPr>
          <a:lstStyle/>
          <a:p>
            <a:pPr algn="ctr"/>
            <a:r>
              <a:rPr lang="hu-HU" dirty="0"/>
              <a:t>VINOP-1.2.1-21</a:t>
            </a:r>
            <a:br>
              <a:rPr lang="hu-HU" dirty="0"/>
            </a:br>
            <a:r>
              <a:rPr lang="hu-HU" dirty="0"/>
              <a:t>KÖTELEZŐ VÁLLALÁS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1331640" y="6021288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29208" y="1372686"/>
            <a:ext cx="8229600" cy="529667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1400" b="1" dirty="0">
                <a:solidFill>
                  <a:srgbClr val="FF0000"/>
                </a:solidFill>
              </a:rPr>
              <a:t>Támogatást igénylő vállalja, hogy termelő/szolgáltató tevékenységéhez kapcsolódóan korszerű vállalati technológiai megoldásokat alkalmaz. A kötelező vállalás teljesítésének feltételei megtalálhatóak a 10. sz. szakmai mellékletben.</a:t>
            </a:r>
          </a:p>
          <a:p>
            <a:pPr marL="0" indent="0">
              <a:buNone/>
            </a:pPr>
            <a:endParaRPr lang="hu-HU" sz="1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u-HU" sz="1400" dirty="0">
                <a:solidFill>
                  <a:srgbClr val="FF0000"/>
                </a:solidFill>
              </a:rPr>
              <a:t>A pályázó vállalkozások az alábbi 12 korszerű vállalati technológiai megoldás közül választhatnak, melyek közül a </a:t>
            </a:r>
            <a:r>
              <a:rPr lang="hu-HU" sz="1400" dirty="0" err="1">
                <a:solidFill>
                  <a:srgbClr val="FF0000"/>
                </a:solidFill>
              </a:rPr>
              <a:t>mikro</a:t>
            </a:r>
            <a:r>
              <a:rPr lang="hu-HU" sz="1400" dirty="0">
                <a:solidFill>
                  <a:srgbClr val="FF0000"/>
                </a:solidFill>
              </a:rPr>
              <a:t>- és kisvállalkozásoknak kettőt, a középvállalkozásoknak hármat kell a feltételrendszernek megfelelően teljesíteniük a megvalósítási időszak végéig</a:t>
            </a:r>
            <a:r>
              <a:rPr lang="hu-HU" sz="1000" dirty="0"/>
              <a:t>:</a:t>
            </a:r>
          </a:p>
          <a:p>
            <a:pPr marL="0" indent="0">
              <a:buNone/>
            </a:pPr>
            <a:endParaRPr lang="hu-HU" sz="1400" b="1" dirty="0">
              <a:solidFill>
                <a:srgbClr val="FF0000"/>
              </a:solidFill>
            </a:endParaRPr>
          </a:p>
          <a:p>
            <a:pPr>
              <a:buAutoNum type="arabicPeriod"/>
            </a:pPr>
            <a:r>
              <a:rPr lang="hu-HU" sz="1400" b="1" dirty="0">
                <a:solidFill>
                  <a:srgbClr val="FF0000"/>
                </a:solidFill>
              </a:rPr>
              <a:t>Ügyfélkezelő rendszer </a:t>
            </a:r>
          </a:p>
          <a:p>
            <a:pPr>
              <a:buAutoNum type="arabicPeriod"/>
            </a:pPr>
            <a:r>
              <a:rPr lang="hu-HU" sz="1400" b="1" dirty="0">
                <a:solidFill>
                  <a:srgbClr val="FF0000"/>
                </a:solidFill>
              </a:rPr>
              <a:t>Elektronikus számviteli és számlázó rendszer </a:t>
            </a:r>
          </a:p>
          <a:p>
            <a:pPr>
              <a:buAutoNum type="arabicPeriod"/>
            </a:pPr>
            <a:r>
              <a:rPr lang="hu-HU" sz="1400" b="1" dirty="0">
                <a:solidFill>
                  <a:srgbClr val="FF0000"/>
                </a:solidFill>
              </a:rPr>
              <a:t>Elektronikus kontrolling és döntéstámogatási rendszer </a:t>
            </a:r>
          </a:p>
          <a:p>
            <a:pPr>
              <a:buAutoNum type="arabicPeriod"/>
            </a:pPr>
            <a:r>
              <a:rPr lang="hu-HU" sz="1400" b="1" dirty="0">
                <a:solidFill>
                  <a:srgbClr val="FF0000"/>
                </a:solidFill>
              </a:rPr>
              <a:t>Elektronikus beszerzési, logisztikai rendszer </a:t>
            </a:r>
          </a:p>
          <a:p>
            <a:pPr>
              <a:buAutoNum type="arabicPeriod"/>
            </a:pPr>
            <a:r>
              <a:rPr lang="hu-HU" sz="1400" b="1" dirty="0">
                <a:solidFill>
                  <a:srgbClr val="FF0000"/>
                </a:solidFill>
              </a:rPr>
              <a:t>Gyártásirányítási rendszer </a:t>
            </a:r>
          </a:p>
          <a:p>
            <a:pPr>
              <a:buAutoNum type="arabicPeriod"/>
            </a:pPr>
            <a:r>
              <a:rPr lang="hu-HU" sz="1400" b="1" dirty="0">
                <a:solidFill>
                  <a:srgbClr val="FF0000"/>
                </a:solidFill>
              </a:rPr>
              <a:t>IPAR 4.0-hoz köthető megoldások a gyártásban, termelésben</a:t>
            </a:r>
          </a:p>
          <a:p>
            <a:pPr>
              <a:buAutoNum type="arabicPeriod"/>
            </a:pPr>
            <a:r>
              <a:rPr lang="hu-HU" sz="1400" b="1" dirty="0">
                <a:solidFill>
                  <a:srgbClr val="FF0000"/>
                </a:solidFill>
              </a:rPr>
              <a:t>Felhőszolgáltatás adattárolás céljából </a:t>
            </a:r>
          </a:p>
          <a:p>
            <a:pPr>
              <a:buAutoNum type="arabicPeriod"/>
            </a:pPr>
            <a:r>
              <a:rPr lang="hu-HU" sz="1400" b="1" dirty="0">
                <a:solidFill>
                  <a:srgbClr val="FF0000"/>
                </a:solidFill>
              </a:rPr>
              <a:t>Mobil, helyhez nem kötött, irodán kívüli munkavégzés </a:t>
            </a:r>
          </a:p>
          <a:p>
            <a:pPr>
              <a:buAutoNum type="arabicPeriod"/>
            </a:pPr>
            <a:r>
              <a:rPr lang="hu-HU" sz="1400" b="1" dirty="0">
                <a:solidFill>
                  <a:srgbClr val="FF0000"/>
                </a:solidFill>
              </a:rPr>
              <a:t>Munkaszervezéshez kapcsolódó korszerű vállalati technológiai megoldások </a:t>
            </a:r>
          </a:p>
          <a:p>
            <a:pPr>
              <a:buAutoNum type="arabicPeriod"/>
            </a:pPr>
            <a:r>
              <a:rPr lang="hu-HU" sz="1400" b="1" dirty="0">
                <a:solidFill>
                  <a:srgbClr val="FF0000"/>
                </a:solidFill>
              </a:rPr>
              <a:t>Webáruház </a:t>
            </a:r>
          </a:p>
          <a:p>
            <a:pPr>
              <a:buAutoNum type="arabicPeriod"/>
            </a:pPr>
            <a:r>
              <a:rPr lang="hu-HU" sz="1400" b="1" dirty="0">
                <a:solidFill>
                  <a:srgbClr val="FF0000"/>
                </a:solidFill>
              </a:rPr>
              <a:t>Közösségi média üzleti célú használata </a:t>
            </a:r>
          </a:p>
          <a:p>
            <a:pPr>
              <a:buAutoNum type="arabicPeriod"/>
            </a:pPr>
            <a:r>
              <a:rPr lang="hu-HU" sz="1400" b="1" dirty="0">
                <a:solidFill>
                  <a:srgbClr val="FF0000"/>
                </a:solidFill>
              </a:rPr>
              <a:t>IT biztonsági rendszere</a:t>
            </a:r>
          </a:p>
        </p:txBody>
      </p:sp>
    </p:spTree>
    <p:extLst>
      <p:ext uri="{BB962C8B-B14F-4D97-AF65-F5344CB8AC3E}">
        <p14:creationId xmlns:p14="http://schemas.microsoft.com/office/powerpoint/2010/main" val="571848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8238811" cy="936104"/>
          </a:xfrm>
        </p:spPr>
        <p:txBody>
          <a:bodyPr>
            <a:normAutofit/>
          </a:bodyPr>
          <a:lstStyle/>
          <a:p>
            <a:pPr algn="ctr"/>
            <a:r>
              <a:rPr lang="hu-HU" dirty="0"/>
              <a:t>GINOP Plusz-1.2.1-21</a:t>
            </a:r>
            <a:br>
              <a:rPr lang="hu-HU" dirty="0"/>
            </a:br>
            <a:r>
              <a:rPr lang="hu-HU" dirty="0"/>
              <a:t>ELSZÁMOLHATÓ KÖLTSÉG, TÁMOGATÁS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1331640" y="6021288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29208" y="1372686"/>
            <a:ext cx="8229600" cy="529667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1400" dirty="0">
                <a:solidFill>
                  <a:srgbClr val="FF0000"/>
                </a:solidFill>
              </a:rPr>
              <a:t>A projekt elszámolható összköltségének maximális összegét az határozza meg, hogy a támogatást igénylő vállalkozás a benyújtást megelőző lezárt, teljes, de 2019-nél nem korábbi üzleti év átlagos statisztikai állományi létszáma alapján melyik kategóriába esik az alábbiak közül:</a:t>
            </a:r>
          </a:p>
          <a:p>
            <a:pPr marL="0" indent="0">
              <a:buNone/>
            </a:pPr>
            <a:endParaRPr lang="hu-HU" sz="1600" dirty="0"/>
          </a:p>
          <a:p>
            <a:pPr marL="0" indent="0">
              <a:buNone/>
            </a:pPr>
            <a:r>
              <a:rPr lang="hu-HU" sz="1600" b="1" dirty="0">
                <a:solidFill>
                  <a:srgbClr val="FF0000"/>
                </a:solidFill>
              </a:rPr>
              <a:t>3-9 főig:            99 millió Ft       100-149 főig:  599 millió Ft</a:t>
            </a:r>
          </a:p>
          <a:p>
            <a:pPr marL="0" indent="0">
              <a:buNone/>
            </a:pPr>
            <a:r>
              <a:rPr lang="hu-HU" sz="1600" b="1" dirty="0">
                <a:solidFill>
                  <a:srgbClr val="FF0000"/>
                </a:solidFill>
              </a:rPr>
              <a:t>10-49 főig:      299 millió Ft       150-199 főig:  749 millió Ft</a:t>
            </a:r>
          </a:p>
          <a:p>
            <a:pPr marL="0" indent="0">
              <a:buNone/>
            </a:pPr>
            <a:r>
              <a:rPr lang="hu-HU" sz="1600" b="1" dirty="0">
                <a:solidFill>
                  <a:srgbClr val="FF0000"/>
                </a:solidFill>
              </a:rPr>
              <a:t>50-99 főig:      449 millió Ft       200-249 főig:  899 millió Ft</a:t>
            </a:r>
          </a:p>
          <a:p>
            <a:pPr marL="0" indent="0">
              <a:buNone/>
            </a:pPr>
            <a:endParaRPr lang="hu-HU" sz="1600" dirty="0"/>
          </a:p>
          <a:p>
            <a:pPr marL="0" indent="0">
              <a:buNone/>
            </a:pPr>
            <a:r>
              <a:rPr lang="hu-HU" sz="1600" dirty="0"/>
              <a:t>Az igényelhető feltételesen vissza nem térítendő támogatás összege: </a:t>
            </a:r>
            <a:r>
              <a:rPr lang="hu-HU" sz="1600" b="1" dirty="0"/>
              <a:t>minimum 10 000 000 Ft, maximum 629 300 000 Ft. </a:t>
            </a:r>
          </a:p>
          <a:p>
            <a:pPr marL="0" indent="0">
              <a:buNone/>
            </a:pPr>
            <a:r>
              <a:rPr lang="hu-HU" sz="1600" dirty="0"/>
              <a:t>A támogatás maximális mértéke a támogatási kategóriától függ, de azon belül a támogatást nyújtó határozza meg: </a:t>
            </a:r>
          </a:p>
          <a:p>
            <a:pPr marL="0" indent="0">
              <a:buNone/>
            </a:pPr>
            <a:r>
              <a:rPr lang="hu-HU" sz="1600" dirty="0"/>
              <a:t>Az </a:t>
            </a:r>
            <a:r>
              <a:rPr lang="hu-HU" sz="1600" b="1" dirty="0"/>
              <a:t>1.-2. benyújtási szakaszban </a:t>
            </a:r>
            <a:r>
              <a:rPr lang="hu-HU" sz="1600" dirty="0"/>
              <a:t>a Dél-Alföldi régióban a támogatás intenzitás mikro-kis és középvállalkozásnak </a:t>
            </a:r>
            <a:r>
              <a:rPr lang="hu-HU" sz="1600" b="1" dirty="0"/>
              <a:t>70%</a:t>
            </a:r>
            <a:r>
              <a:rPr lang="hu-HU" sz="1600" dirty="0"/>
              <a:t> </a:t>
            </a:r>
          </a:p>
          <a:p>
            <a:pPr marL="0" indent="0">
              <a:buNone/>
            </a:pPr>
            <a:r>
              <a:rPr lang="hu-HU" sz="1600" dirty="0"/>
              <a:t>A </a:t>
            </a:r>
            <a:r>
              <a:rPr lang="hu-HU" sz="1600" b="1" dirty="0"/>
              <a:t>3. szakaszban </a:t>
            </a:r>
            <a:r>
              <a:rPr lang="hu-HU" sz="1600" dirty="0"/>
              <a:t>a Dél-Alföldi régióban a támogatás intenzitás </a:t>
            </a:r>
            <a:r>
              <a:rPr lang="hu-HU" sz="1600" b="1" dirty="0"/>
              <a:t>mikro-kisvállalkozásnak 70%, középvállalkozás 60%	</a:t>
            </a:r>
          </a:p>
          <a:p>
            <a:pPr marL="0" indent="0">
              <a:buNone/>
            </a:pPr>
            <a:r>
              <a:rPr lang="hu-HU" sz="1600" dirty="0"/>
              <a:t>A 3. benyújtási szakaszban kis- és középvállalkozások csak Szabad Vállalkozási Zónákban megvalósuló fejlesztéseikhez igényelhetnek támogatást, </a:t>
            </a:r>
            <a:r>
              <a:rPr lang="hu-HU" sz="1600" dirty="0" err="1"/>
              <a:t>mikrovállalkozások</a:t>
            </a:r>
            <a:r>
              <a:rPr lang="hu-HU" sz="1600" dirty="0"/>
              <a:t> (Budapest kivételével) területi korlátozás nélkül.</a:t>
            </a:r>
          </a:p>
          <a:p>
            <a:pPr marL="0" indent="0">
              <a:buNone/>
            </a:pPr>
            <a:r>
              <a:rPr lang="hu-HU" sz="1600" dirty="0"/>
              <a:t>	</a:t>
            </a:r>
          </a:p>
          <a:p>
            <a:pPr marL="0" indent="0">
              <a:buNone/>
            </a:pPr>
            <a:endParaRPr lang="hu-HU" sz="1600" dirty="0"/>
          </a:p>
        </p:txBody>
      </p:sp>
    </p:spTree>
    <p:extLst>
      <p:ext uri="{BB962C8B-B14F-4D97-AF65-F5344CB8AC3E}">
        <p14:creationId xmlns:p14="http://schemas.microsoft.com/office/powerpoint/2010/main" val="3420786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8238811" cy="936104"/>
          </a:xfrm>
        </p:spPr>
        <p:txBody>
          <a:bodyPr>
            <a:normAutofit/>
          </a:bodyPr>
          <a:lstStyle/>
          <a:p>
            <a:pPr algn="ctr"/>
            <a:r>
              <a:rPr lang="hu-HU" dirty="0"/>
              <a:t>GINOP Plusz-1.2.1-21</a:t>
            </a:r>
            <a:br>
              <a:rPr lang="hu-HU" dirty="0"/>
            </a:br>
            <a:r>
              <a:rPr lang="hu-HU" dirty="0"/>
              <a:t>PROJEKT VÉGREHAJTÁS,ELŐLEG,ÖNERŐ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1331640" y="6021288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29208" y="1372686"/>
            <a:ext cx="8229600" cy="529667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hu-HU" sz="1600" b="1" u="sng" dirty="0"/>
              <a:t>Projekt kezdés</a:t>
            </a:r>
            <a:r>
              <a:rPr lang="hu-HU" sz="1600" dirty="0"/>
              <a:t>: A projekt megvalósítását a benyújtást követő napon a támogatást igénylő saját felelősségére megkezdheti.</a:t>
            </a:r>
          </a:p>
          <a:p>
            <a:pPr marL="0" indent="0" algn="just">
              <a:buNone/>
            </a:pPr>
            <a:endParaRPr lang="hu-HU" sz="1600" b="1" dirty="0"/>
          </a:p>
          <a:p>
            <a:pPr marL="0" indent="0" algn="just">
              <a:buNone/>
            </a:pPr>
            <a:r>
              <a:rPr lang="hu-HU" sz="1600" b="1" u="sng" dirty="0"/>
              <a:t>A projektvégrehajtás időtartama:</a:t>
            </a:r>
            <a:r>
              <a:rPr lang="hu-HU" sz="1600" dirty="0"/>
              <a:t> 24 hónap (megvalósítási időszak)</a:t>
            </a:r>
          </a:p>
          <a:p>
            <a:pPr algn="just"/>
            <a:endParaRPr lang="hu-HU" sz="1600" dirty="0"/>
          </a:p>
          <a:p>
            <a:pPr marL="0" indent="0" algn="just">
              <a:buNone/>
            </a:pPr>
            <a:r>
              <a:rPr lang="hu-HU" sz="1600" b="1" u="sng" dirty="0"/>
              <a:t>Záró kifizetési igénylés:</a:t>
            </a:r>
            <a:r>
              <a:rPr lang="hu-HU" sz="1600" dirty="0"/>
              <a:t> fizikai befejezést követő 60 nap, de legkésőbb 2024.10.31. </a:t>
            </a:r>
          </a:p>
          <a:p>
            <a:pPr marL="0" indent="0" algn="just">
              <a:buNone/>
            </a:pPr>
            <a:endParaRPr lang="hu-HU" sz="1600" dirty="0"/>
          </a:p>
          <a:p>
            <a:pPr marL="0" indent="0" algn="just">
              <a:buNone/>
            </a:pPr>
            <a:r>
              <a:rPr lang="hu-HU" sz="1600" b="1" u="sng" dirty="0"/>
              <a:t>Mérföldkő</a:t>
            </a:r>
            <a:r>
              <a:rPr lang="hu-HU" sz="1600" b="1" dirty="0"/>
              <a:t>: a</a:t>
            </a:r>
            <a:r>
              <a:rPr lang="hu-HU" sz="1600" dirty="0"/>
              <a:t> projekt megvalósítása ideje legfeljebb </a:t>
            </a:r>
            <a:r>
              <a:rPr lang="hu-HU" sz="1600" b="1" dirty="0"/>
              <a:t>1 </a:t>
            </a:r>
            <a:r>
              <a:rPr lang="hu-HU" sz="1600" dirty="0"/>
              <a:t>mérföldkő tervezhető, amelyet a projekt fizikai befejezésének időpontjára szükséges tervezni.  </a:t>
            </a:r>
          </a:p>
          <a:p>
            <a:pPr marL="0" indent="0">
              <a:buNone/>
            </a:pPr>
            <a:endParaRPr lang="hu-HU" sz="1600" dirty="0"/>
          </a:p>
          <a:p>
            <a:pPr marL="0" indent="0">
              <a:buNone/>
            </a:pPr>
            <a:r>
              <a:rPr lang="hu-HU" sz="1600" b="1" u="sng" dirty="0"/>
              <a:t>Az igényelhető támogatási előleg mértéke legfeljebb a megítélt támogatás: </a:t>
            </a:r>
          </a:p>
          <a:p>
            <a:pPr marL="0" indent="0">
              <a:buNone/>
            </a:pPr>
            <a:r>
              <a:rPr lang="hu-HU" sz="1600" dirty="0">
                <a:solidFill>
                  <a:srgbClr val="FF0000"/>
                </a:solidFill>
              </a:rPr>
              <a:t>100%-a, de legfeljebb 629.300.000 Ft</a:t>
            </a:r>
            <a:endParaRPr lang="hu-HU" sz="1600" b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hu-HU" sz="1600" b="1" u="sng" dirty="0"/>
          </a:p>
          <a:p>
            <a:pPr marL="0" indent="0">
              <a:buNone/>
            </a:pPr>
            <a:r>
              <a:rPr lang="hu-HU" sz="1600" b="1" u="sng" dirty="0"/>
              <a:t>Önerő</a:t>
            </a:r>
            <a:r>
              <a:rPr lang="hu-HU" sz="1600" b="1" dirty="0"/>
              <a:t>: 30%</a:t>
            </a:r>
            <a:r>
              <a:rPr lang="hu-HU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486970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E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7014</TotalTime>
  <Words>2447</Words>
  <Application>Microsoft Office PowerPoint</Application>
  <PresentationFormat>Diavetítés a képernyőre (4:3 oldalarány)</PresentationFormat>
  <Paragraphs>206</Paragraphs>
  <Slides>15</Slides>
  <Notes>15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Office-téma</vt:lpstr>
      <vt:lpstr>a GINOP Plusz-1.2.1-21  A mikro-, kis- és Középvállalkozások modern üzleti és termelési kihívásokhoz való alkalmazkodását segítő Fejlesztések támogatása CÍMŰ FELHÍVÁS </vt:lpstr>
      <vt:lpstr>GINOP Plusz-1.2.1-21 Támogatást igénylők köre</vt:lpstr>
      <vt:lpstr>GINOP Plusz-1.2.1-21 KI nem nyújthat be támogatási kérelmet</vt:lpstr>
      <vt:lpstr>GINOP pLUSZ-1.2.1-21 benyújtás időpontja, forrás</vt:lpstr>
      <vt:lpstr>GINOP Plusz-1.2.1-21 kötelezően megvalósítandó tevékenység</vt:lpstr>
      <vt:lpstr>VINOP-1.2.1-21 választható tevékenység</vt:lpstr>
      <vt:lpstr>VINOP-1.2.1-21 KÖTELEZŐ VÁLLALÁS</vt:lpstr>
      <vt:lpstr>GINOP Plusz-1.2.1-21 ELSZÁMOLHATÓ KÖLTSÉG, TÁMOGATÁS</vt:lpstr>
      <vt:lpstr>GINOP Plusz-1.2.1-21 PROJEKT VÉGREHAJTÁS,ELŐLEG,ÖNERŐ</vt:lpstr>
      <vt:lpstr>GINOP Plusz-1.2.1-21 EREDMÉNYESSÉGMÉRÉS!</vt:lpstr>
      <vt:lpstr>Fontos!</vt:lpstr>
      <vt:lpstr>Fontos!</vt:lpstr>
      <vt:lpstr>Fontos!</vt:lpstr>
      <vt:lpstr>Fontos!</vt:lpstr>
      <vt:lpstr> Köszönöm a figyelmet   Név: Tóth Andrea e-mail: toth.andrea@szpi.hu telefon: 20 380 1130 2021.június 11.  </vt:lpstr>
    </vt:vector>
  </TitlesOfParts>
  <Company>novak.adam@gmail.com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Asdfsdafa dsfasd asdf</dc:title>
  <dc:creator>Fülöp Melinda</dc:creator>
  <cp:lastModifiedBy>Tóth Andrea</cp:lastModifiedBy>
  <cp:revision>514</cp:revision>
  <cp:lastPrinted>2020-05-26T10:52:57Z</cp:lastPrinted>
  <dcterms:created xsi:type="dcterms:W3CDTF">2014-03-03T11:13:53Z</dcterms:created>
  <dcterms:modified xsi:type="dcterms:W3CDTF">2021-06-14T05:34:43Z</dcterms:modified>
</cp:coreProperties>
</file>